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19"/>
  </p:handoutMasterIdLst>
  <p:sldIdLst>
    <p:sldId id="940" r:id="rId4"/>
    <p:sldId id="276" r:id="rId5"/>
    <p:sldId id="631" r:id="rId7"/>
    <p:sldId id="788" r:id="rId8"/>
    <p:sldId id="789" r:id="rId9"/>
    <p:sldId id="790" r:id="rId10"/>
    <p:sldId id="791" r:id="rId11"/>
    <p:sldId id="797" r:id="rId12"/>
    <p:sldId id="792" r:id="rId13"/>
    <p:sldId id="937" r:id="rId14"/>
    <p:sldId id="938" r:id="rId15"/>
    <p:sldId id="692" r:id="rId16"/>
    <p:sldId id="693" r:id="rId17"/>
    <p:sldId id="799" r:id="rId18"/>
  </p:sldIdLst>
  <p:sldSz cx="9144000" cy="6858000" type="screen4x3"/>
  <p:notesSz cx="6760845" cy="9931400"/>
  <p:custDataLst>
    <p:tags r:id="rId24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86153" initials="8" lastIdx="6" clrIdx="0"/>
  <p:cmAuthor id="7" name="sony" initials="s" lastIdx="1" clrIdx="6"/>
  <p:cmAuthor id="1" name="彦 赵" initials="彦" lastIdx="1" clrIdx="0"/>
  <p:cmAuthor id="2" name="hp" initials="h" lastIdx="1" clrIdx="1"/>
  <p:cmAuthor id="4" name="Administrator" initials="A" lastIdx="1" clrIdx="3"/>
  <p:cmAuthor id="75" name="作者" initials="A" lastIdx="0" clrIdx="24"/>
  <p:cmAuthor id="6" name="kyjk" initials="k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9999"/>
    <a:srgbClr val="38324C"/>
    <a:srgbClr val="FF0000"/>
    <a:srgbClr val="3366FF"/>
    <a:srgbClr val="006666"/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82"/>
  </p:normalViewPr>
  <p:slideViewPr>
    <p:cSldViewPr showGuides="1">
      <p:cViewPr varScale="1">
        <p:scale>
          <a:sx n="40" d="100"/>
          <a:sy n="40" d="100"/>
        </p:scale>
        <p:origin x="946" y="34"/>
      </p:cViewPr>
      <p:guideLst>
        <p:guide orient="horz" pos="2210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4513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A0820A-FE72-4AD6-BD66-FCEEE87948C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98525" y="744538"/>
            <a:ext cx="4965700" cy="3724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18050"/>
            <a:ext cx="5408613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32925"/>
            <a:ext cx="2930525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C22274-2746-4AC7-9948-31E85016142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349158" y="194625"/>
            <a:ext cx="2727542" cy="589405"/>
            <a:chOff x="1350817" y="-40624"/>
            <a:chExt cx="3747416" cy="732054"/>
          </a:xfrm>
        </p:grpSpPr>
        <p:sp>
          <p:nvSpPr>
            <p:cNvPr id="8" name="文本框 7"/>
            <p:cNvSpPr txBox="1"/>
            <p:nvPr userDrawn="1"/>
          </p:nvSpPr>
          <p:spPr>
            <a:xfrm>
              <a:off x="1350817" y="-40624"/>
              <a:ext cx="3747416" cy="45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800" dirty="0">
                  <a:solidFill>
                    <a:srgbClr val="C00000"/>
                  </a:solidFill>
                </a:rPr>
                <a:t> 中 国 体 育 科 学 学 会</a:t>
              </a:r>
              <a:endParaRPr lang="zh-CN" alt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1393865" y="347391"/>
              <a:ext cx="3665838" cy="344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 dirty="0"/>
                <a:t>CHINA SPORT SCIENCE SOCIETY</a:t>
              </a:r>
              <a:endParaRPr lang="zh-CN" altLang="en-US" sz="1200" dirty="0"/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35560" y="824865"/>
            <a:ext cx="9072880" cy="1143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图片 10" descr="图片包含 标牌&#10;&#10;已生成极高可信度的说明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7" y="201386"/>
            <a:ext cx="576000" cy="576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5444490" y="162580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100" dirty="0">
                <a:ln w="11430">
                  <a:noFill/>
                </a:ln>
                <a:solidFill>
                  <a:srgbClr val="3C8A2E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科学引体 科技撑体</a:t>
            </a:r>
            <a:endParaRPr lang="zh-CN" altLang="en-US" sz="2800" b="1" spc="100" dirty="0">
              <a:ln w="11430">
                <a:noFill/>
              </a:ln>
              <a:solidFill>
                <a:srgbClr val="3C8A2E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89F5B5-6416-4583-9CF3-D8CBAAFCA5E4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CC00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1" Type="http://schemas.openxmlformats.org/officeDocument/2006/relationships/slideLayout" Target="../slideLayouts/slideLayout14.xml"/><Relationship Id="rId10" Type="http://schemas.openxmlformats.org/officeDocument/2006/relationships/image" Target="../media/image29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/>
          <p:nvPr/>
        </p:nvSpPr>
        <p:spPr>
          <a:xfrm>
            <a:off x="990600" y="1828800"/>
            <a:ext cx="4824412" cy="8233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568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</a:t>
            </a:r>
            <a:r>
              <a:rPr lang="zh-CN" altLang="en-US" sz="2800" b="1" noProof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科普要遵循：</a:t>
            </a:r>
            <a:endParaRPr lang="en-US" altLang="zh-CN" sz="2800" b="1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2"/>
          <p:cNvSpPr/>
          <p:nvPr/>
        </p:nvSpPr>
        <p:spPr>
          <a:xfrm>
            <a:off x="4114800" y="1981200"/>
            <a:ext cx="3803897" cy="738664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noProof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“信 达 雅”</a:t>
            </a:r>
            <a:r>
              <a:rPr lang="en-US" altLang="zh-CN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 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</a:t>
            </a:r>
            <a:endParaRPr lang="en-US" altLang="zh-CN" sz="2400" b="1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2"/>
          <p:cNvSpPr/>
          <p:nvPr/>
        </p:nvSpPr>
        <p:spPr>
          <a:xfrm>
            <a:off x="1736665" y="3048000"/>
            <a:ext cx="62484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 smtClean="0">
                <a:solidFill>
                  <a:srgbClr val="002060"/>
                </a:solidFill>
              </a:rPr>
              <a:t>“信”</a:t>
            </a:r>
            <a:r>
              <a:rPr lang="zh-CN" altLang="zh-CN" sz="2400" b="1" dirty="0">
                <a:solidFill>
                  <a:srgbClr val="002060"/>
                </a:solidFill>
              </a:rPr>
              <a:t>要符合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科学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       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“达”</a:t>
            </a:r>
            <a:r>
              <a:rPr lang="zh-CN" altLang="zh-CN" sz="2400" b="1" dirty="0">
                <a:solidFill>
                  <a:srgbClr val="002060"/>
                </a:solidFill>
              </a:rPr>
              <a:t>要传达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到位</a:t>
            </a:r>
            <a:endParaRPr lang="en-US" altLang="zh-CN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zh-CN" sz="2400" b="1" dirty="0" smtClean="0">
                <a:solidFill>
                  <a:srgbClr val="002060"/>
                </a:solidFill>
              </a:rPr>
              <a:t>“雅”</a:t>
            </a:r>
            <a:r>
              <a:rPr lang="zh-CN" altLang="zh-CN" sz="2400" b="1" dirty="0">
                <a:solidFill>
                  <a:srgbClr val="002060"/>
                </a:solidFill>
              </a:rPr>
              <a:t>要优美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有趣</a:t>
            </a:r>
            <a:r>
              <a:rPr lang="en-US" altLang="zh-CN" sz="2400" b="1" dirty="0" smtClean="0">
                <a:solidFill>
                  <a:srgbClr val="002060"/>
                </a:solidFill>
              </a:rPr>
              <a:t>        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“简”</a:t>
            </a:r>
            <a:r>
              <a:rPr lang="zh-CN" altLang="zh-CN" sz="2400" b="1" dirty="0">
                <a:solidFill>
                  <a:srgbClr val="002060"/>
                </a:solidFill>
              </a:rPr>
              <a:t>要通俗</a:t>
            </a:r>
            <a:r>
              <a:rPr lang="zh-CN" altLang="zh-CN" sz="2400" b="1" dirty="0" smtClean="0">
                <a:solidFill>
                  <a:srgbClr val="002060"/>
                </a:solidFill>
              </a:rPr>
              <a:t>简要</a:t>
            </a:r>
            <a:endParaRPr lang="zh-CN" altLang="zh-C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副标题 17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3200400"/>
            <a:ext cx="3048000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内容占位符 9"/>
          <p:cNvSpPr txBox="1"/>
          <p:nvPr/>
        </p:nvSpPr>
        <p:spPr>
          <a:xfrm>
            <a:off x="122698" y="845104"/>
            <a:ext cx="8229600" cy="2209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久坐不动后的拉伸，锻炼后的拉伸，能有效缓解肌肉的紧张度，放松机体。这对预防和治疗颈腰椎病、</a:t>
            </a:r>
            <a:r>
              <a:rPr lang="zh-CN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加速血液循环、消除疲劳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、消除酸胀疼痛</a:t>
            </a:r>
            <a:r>
              <a:rPr lang="zh-CN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、恢复体能、提高身体适应力，具有</a:t>
            </a:r>
            <a:r>
              <a:rPr lang="en-US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事半功倍</a:t>
            </a:r>
            <a:r>
              <a:rPr lang="en-US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的作用。</a:t>
            </a:r>
            <a:endParaRPr lang="en-US" altLang="zh-CN" sz="1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拉伸</a:t>
            </a:r>
            <a:r>
              <a:rPr lang="zh-CN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是运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动的有机</a:t>
            </a:r>
            <a:r>
              <a:rPr lang="zh-CN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组成部分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，而不是“可有可无”的编外内容</a:t>
            </a:r>
            <a:r>
              <a:rPr lang="zh-CN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每个拉伸动作通常在牵拉展开状态，保持</a:t>
            </a:r>
            <a:r>
              <a:rPr lang="en-US" altLang="zh-CN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en-US" altLang="zh-CN" sz="1800" b="1" baseline="-25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en-US" altLang="zh-CN" sz="1800" b="1" baseline="-25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秒，做</a:t>
            </a:r>
            <a:r>
              <a:rPr lang="en-US" altLang="zh-CN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1800" b="1" baseline="-25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1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次即可。</a:t>
            </a:r>
            <a:endParaRPr lang="zh-CN" altLang="zh-CN" sz="1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5" name="Rectangle 11"/>
          <p:cNvSpPr/>
          <p:nvPr/>
        </p:nvSpPr>
        <p:spPr>
          <a:xfrm>
            <a:off x="287338" y="113335"/>
            <a:ext cx="8610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ct val="155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006666"/>
                </a:solidFill>
                <a:latin typeface="+mj-lt"/>
                <a:ea typeface="黑体" panose="02010609060101010101" pitchFamily="49" charset="-122"/>
                <a:cs typeface="+mj-cs"/>
              </a:rPr>
              <a:t>运动后的整理放松活动一定要做</a:t>
            </a:r>
            <a:endParaRPr lang="en-US" altLang="zh-CN" sz="2800" b="1" dirty="0">
              <a:solidFill>
                <a:srgbClr val="006666"/>
              </a:solidFill>
              <a:latin typeface="+mj-lt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28676" name="组合 16"/>
          <p:cNvGrpSpPr/>
          <p:nvPr/>
        </p:nvGrpSpPr>
        <p:grpSpPr>
          <a:xfrm>
            <a:off x="287338" y="4624388"/>
            <a:ext cx="4081462" cy="2143125"/>
            <a:chOff x="24480" y="4596931"/>
            <a:chExt cx="4081531" cy="2143419"/>
          </a:xfrm>
        </p:grpSpPr>
        <p:grpSp>
          <p:nvGrpSpPr>
            <p:cNvPr id="28677" name="组合 3"/>
            <p:cNvGrpSpPr/>
            <p:nvPr/>
          </p:nvGrpSpPr>
          <p:grpSpPr>
            <a:xfrm>
              <a:off x="24480" y="4596931"/>
              <a:ext cx="2220451" cy="1614990"/>
              <a:chOff x="152516" y="1588633"/>
              <a:chExt cx="6553148" cy="4361939"/>
            </a:xfrm>
          </p:grpSpPr>
          <p:pic>
            <p:nvPicPr>
              <p:cNvPr id="28678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516" y="1588633"/>
                <a:ext cx="6553148" cy="43619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79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3503" y="5209912"/>
                <a:ext cx="713194" cy="74066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8680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4531" y="5424329"/>
              <a:ext cx="2121480" cy="13160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8681" name="组合 17"/>
          <p:cNvGrpSpPr/>
          <p:nvPr/>
        </p:nvGrpSpPr>
        <p:grpSpPr>
          <a:xfrm>
            <a:off x="2695575" y="3751263"/>
            <a:ext cx="4313238" cy="2921000"/>
            <a:chOff x="2658310" y="3819518"/>
            <a:chExt cx="4313533" cy="2920832"/>
          </a:xfrm>
        </p:grpSpPr>
        <p:pic>
          <p:nvPicPr>
            <p:cNvPr id="28682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8310" y="3819518"/>
              <a:ext cx="2073101" cy="15548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3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6689" y="5048984"/>
              <a:ext cx="2255154" cy="169136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4381324" y="3001852"/>
            <a:ext cx="3449638" cy="2032000"/>
            <a:chOff x="1143589" y="2858703"/>
            <a:chExt cx="4227970" cy="2595006"/>
          </a:xfrm>
        </p:grpSpPr>
        <p:pic>
          <p:nvPicPr>
            <p:cNvPr id="28685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1395" y="3483045"/>
              <a:ext cx="2939973" cy="19706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6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73547" y="3410159"/>
              <a:ext cx="1498012" cy="13934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7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3589" y="2858703"/>
              <a:ext cx="1488463" cy="128382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8688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5500" y="4141788"/>
            <a:ext cx="1897063" cy="253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3"/>
          <p:cNvGrpSpPr/>
          <p:nvPr/>
        </p:nvGrpSpPr>
        <p:grpSpPr>
          <a:xfrm>
            <a:off x="533400" y="1600200"/>
            <a:ext cx="3657600" cy="3414713"/>
            <a:chOff x="336" y="1344"/>
            <a:chExt cx="2304" cy="2151"/>
          </a:xfrm>
        </p:grpSpPr>
        <p:pic>
          <p:nvPicPr>
            <p:cNvPr id="29698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6" y="1344"/>
              <a:ext cx="2304" cy="18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699" name="Text Box 5"/>
            <p:cNvSpPr txBox="1"/>
            <p:nvPr/>
          </p:nvSpPr>
          <p:spPr>
            <a:xfrm>
              <a:off x="768" y="3264"/>
              <a:ext cx="158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正面弓箭步牵拉</a:t>
              </a:r>
              <a:endParaRPr lang="zh-CN" altLang="en-US" sz="1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4648200" y="1600200"/>
            <a:ext cx="4051300" cy="4481513"/>
            <a:chOff x="2928" y="1296"/>
            <a:chExt cx="2552" cy="2823"/>
          </a:xfrm>
        </p:grpSpPr>
        <p:grpSp>
          <p:nvGrpSpPr>
            <p:cNvPr id="29701" name="Group 7"/>
            <p:cNvGrpSpPr/>
            <p:nvPr/>
          </p:nvGrpSpPr>
          <p:grpSpPr>
            <a:xfrm>
              <a:off x="2928" y="1296"/>
              <a:ext cx="2552" cy="2586"/>
              <a:chOff x="2496" y="1440"/>
              <a:chExt cx="2552" cy="2586"/>
            </a:xfrm>
          </p:grpSpPr>
          <p:pic>
            <p:nvPicPr>
              <p:cNvPr id="29702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96" y="1440"/>
                <a:ext cx="1028" cy="25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703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4" y="1440"/>
                <a:ext cx="1544" cy="255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9704" name="Text Box 10"/>
            <p:cNvSpPr txBox="1"/>
            <p:nvPr/>
          </p:nvSpPr>
          <p:spPr>
            <a:xfrm>
              <a:off x="3552" y="3888"/>
              <a:ext cx="158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压脚尖牵拉</a:t>
              </a:r>
              <a:endParaRPr lang="zh-CN" altLang="en-US" sz="1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9705" name="Rectangle 11"/>
          <p:cNvSpPr/>
          <p:nvPr/>
        </p:nvSpPr>
        <p:spPr>
          <a:xfrm>
            <a:off x="-152400" y="533083"/>
            <a:ext cx="8610600" cy="1198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>
              <a:lnSpc>
                <a:spcPct val="155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en-US" altLang="zh-CN" sz="2800" b="1" dirty="0" smtClean="0">
                <a:solidFill>
                  <a:srgbClr val="006666"/>
                </a:solidFill>
                <a:latin typeface="+mj-lt"/>
                <a:ea typeface="黑体" panose="02010609060101010101" pitchFamily="49" charset="-122"/>
                <a:cs typeface="+mj-cs"/>
              </a:rPr>
              <a:t>——</a:t>
            </a:r>
            <a:r>
              <a:rPr lang="zh-CN" altLang="en-US" sz="2800" b="1" dirty="0">
                <a:solidFill>
                  <a:srgbClr val="006666"/>
                </a:solidFill>
                <a:latin typeface="+mj-lt"/>
                <a:ea typeface="黑体" panose="02010609060101010101" pitchFamily="49" charset="-122"/>
                <a:cs typeface="+mj-cs"/>
              </a:rPr>
              <a:t>保持美腿 </a:t>
            </a:r>
            <a:r>
              <a:rPr lang="zh-CN" altLang="en-US" sz="2800" b="1" dirty="0" smtClean="0">
                <a:solidFill>
                  <a:srgbClr val="006666"/>
                </a:solidFill>
                <a:latin typeface="+mj-lt"/>
                <a:ea typeface="黑体" panose="02010609060101010101" pitchFamily="49" charset="-122"/>
                <a:cs typeface="+mj-cs"/>
              </a:rPr>
              <a:t>需做</a:t>
            </a:r>
            <a:r>
              <a:rPr lang="zh-CN" altLang="en-US" sz="2800" b="1" dirty="0">
                <a:solidFill>
                  <a:srgbClr val="006666"/>
                </a:solidFill>
                <a:latin typeface="+mj-lt"/>
                <a:ea typeface="黑体" panose="02010609060101010101" pitchFamily="49" charset="-122"/>
                <a:cs typeface="+mj-cs"/>
              </a:rPr>
              <a:t>的两个拉伸动作</a:t>
            </a:r>
            <a:r>
              <a:rPr lang="en-US" altLang="zh-CN" sz="2800" b="1" dirty="0">
                <a:solidFill>
                  <a:srgbClr val="006666"/>
                </a:solidFill>
                <a:latin typeface="+mj-lt"/>
                <a:ea typeface="黑体" panose="02010609060101010101" pitchFamily="49" charset="-122"/>
                <a:cs typeface="+mj-cs"/>
              </a:rPr>
              <a:t>——</a:t>
            </a:r>
            <a:endParaRPr lang="en-US" altLang="zh-CN" sz="2800" b="1" dirty="0">
              <a:solidFill>
                <a:srgbClr val="006666"/>
              </a:solidFill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12012" name="Rectangle 12"/>
          <p:cNvSpPr/>
          <p:nvPr/>
        </p:nvSpPr>
        <p:spPr>
          <a:xfrm>
            <a:off x="381000" y="5181600"/>
            <a:ext cx="4038600" cy="1139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000" b="1" dirty="0">
                <a:solidFill>
                  <a:srgbClr val="00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要领：对准肌肉酸涨、僵硬部位，做“静力性”牵拉伸展动作，并保持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en-US" altLang="zh-CN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en-US" altLang="zh-CN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r>
              <a:rPr lang="zh-CN" altLang="en-US" sz="2000" b="1" dirty="0" smtClean="0">
                <a:solidFill>
                  <a:srgbClr val="00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</a:t>
            </a:r>
            <a:r>
              <a:rPr lang="zh-CN" altLang="en-US" sz="2000" b="1" dirty="0">
                <a:solidFill>
                  <a:srgbClr val="0066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solidFill>
                <a:srgbClr val="00666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304483" y="914083"/>
            <a:ext cx="8229600" cy="581025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有氧运动</a:t>
            </a:r>
            <a:r>
              <a:rPr lang="zh-CN" altLang="en-US" sz="2800" b="1" dirty="0" smtClean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</a:t>
            </a:r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注意的事项</a:t>
            </a:r>
            <a:r>
              <a:rPr lang="en-US" altLang="zh-CN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-45720" y="1524000"/>
            <a:ext cx="8229600" cy="1900238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2000" b="1" dirty="0">
                <a:solidFill>
                  <a:srgbClr val="006666"/>
                </a:solidFill>
                <a:ea typeface="楷体_GB2312" pitchFamily="49" charset="-122"/>
              </a:rPr>
              <a:t>（一</a:t>
            </a:r>
            <a:r>
              <a:rPr lang="zh-CN" altLang="en-US" sz="2000" b="1" dirty="0" smtClean="0">
                <a:solidFill>
                  <a:srgbClr val="006666"/>
                </a:solidFill>
                <a:ea typeface="楷体_GB2312" pitchFamily="49" charset="-122"/>
              </a:rPr>
              <a:t>）要</a:t>
            </a:r>
            <a:r>
              <a:rPr lang="zh-CN" altLang="en-US" sz="2000" b="1" dirty="0">
                <a:solidFill>
                  <a:srgbClr val="006666"/>
                </a:solidFill>
                <a:ea typeface="楷体_GB2312" pitchFamily="49" charset="-122"/>
              </a:rPr>
              <a:t>循序渐进</a:t>
            </a:r>
            <a:endParaRPr lang="zh-CN" altLang="en-US" sz="2000" b="1" dirty="0">
              <a:solidFill>
                <a:srgbClr val="006666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b="1" dirty="0">
                <a:ea typeface="宋体" panose="02010600030101010101" pitchFamily="2" charset="-122"/>
              </a:rPr>
              <a:t>        </a:t>
            </a:r>
            <a:r>
              <a:rPr lang="zh-CN" altLang="en-US" sz="2000" b="1" dirty="0" smtClean="0">
                <a:ea typeface="宋体" panose="02010600030101010101" pitchFamily="2" charset="-122"/>
              </a:rPr>
              <a:t>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采用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“适度”的低冲击力、温和的健身运动，对大多数人是有益和有效的，也是安全的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5860" name="Rectangle 4"/>
          <p:cNvSpPr/>
          <p:nvPr/>
        </p:nvSpPr>
        <p:spPr>
          <a:xfrm>
            <a:off x="2916238" y="2997200"/>
            <a:ext cx="3789362" cy="36449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lnSpc>
                <a:spcPct val="130000"/>
              </a:lnSpc>
              <a:buNone/>
            </a:pPr>
            <a:r>
              <a:rPr lang="zh-CN" altLang="en-US" sz="2100" b="1" dirty="0" smtClean="0">
                <a:latin typeface="Verdana" panose="020B0604030504040204" pitchFamily="34" charset="0"/>
                <a:ea typeface="楷体_GB2312" pitchFamily="49" charset="-122"/>
              </a:rPr>
              <a:t>有氧运动中</a:t>
            </a:r>
            <a:r>
              <a:rPr lang="zh-CN" altLang="en-US" sz="2100" b="1" dirty="0">
                <a:latin typeface="Verdana" panose="020B0604030504040204" pitchFamily="34" charset="0"/>
                <a:ea typeface="楷体_GB2312" pitchFamily="49" charset="-122"/>
              </a:rPr>
              <a:t>“适度”反应</a:t>
            </a:r>
            <a:r>
              <a:rPr lang="zh-CN" altLang="en-US" sz="2100" b="1" dirty="0" smtClean="0">
                <a:latin typeface="Verdana" panose="020B0604030504040204" pitchFamily="34" charset="0"/>
                <a:ea typeface="楷体_GB2312" pitchFamily="49" charset="-122"/>
              </a:rPr>
              <a:t>口诀</a:t>
            </a:r>
            <a:endParaRPr lang="zh-CN" altLang="en-US" sz="2100" b="1" dirty="0">
              <a:latin typeface="Verdana" panose="020B0604030504040204" pitchFamily="34" charset="0"/>
              <a:ea typeface="楷体_GB2312" pitchFamily="49" charset="-122"/>
            </a:endParaRPr>
          </a:p>
          <a:p>
            <a:pPr marL="342900" lvl="0" indent="-342900" eaLnBrk="1" hangingPunct="1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        筋骨已舒展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marL="342900" lvl="0" indent="-342900" eaLnBrk="1" hangingPunct="1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        呼吸能交谈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marL="342900" lvl="0" indent="-342900" eaLnBrk="1" hangingPunct="1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        心脏跳得欢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marL="342900" lvl="0" indent="-342900" eaLnBrk="1" hangingPunct="1">
              <a:lnSpc>
                <a:spcPct val="13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        全身微出汗</a:t>
            </a:r>
            <a:r>
              <a:rPr lang="zh-CN" altLang="en-US" dirty="0">
                <a:ea typeface="宋体" panose="02010600030101010101" pitchFamily="2" charset="-122"/>
              </a:rPr>
              <a:t>       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8229600" cy="604838"/>
          </a:xfrm>
        </p:spPr>
        <p:txBody>
          <a:bodyPr vert="horz" wrap="square" lIns="91440" tIns="45720" rIns="91440" bIns="45720" anchor="ctr"/>
          <a:lstStyle/>
          <a:p>
            <a:pPr algn="l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006666"/>
                </a:solidFill>
                <a:ea typeface="楷体_GB2312" pitchFamily="49" charset="-122"/>
              </a:rPr>
              <a:t>（二）</a:t>
            </a:r>
            <a:r>
              <a:rPr lang="zh-CN" altLang="en-US" sz="2800" b="1" dirty="0" smtClean="0">
                <a:solidFill>
                  <a:srgbClr val="006666"/>
                </a:solidFill>
                <a:ea typeface="楷体_GB2312" pitchFamily="49" charset="-122"/>
              </a:rPr>
              <a:t>注意有氧运动</a:t>
            </a:r>
            <a:r>
              <a:rPr lang="zh-CN" altLang="en-US" sz="2800" b="1" dirty="0">
                <a:solidFill>
                  <a:srgbClr val="006666"/>
                </a:solidFill>
                <a:ea typeface="楷体_GB2312" pitchFamily="49" charset="-122"/>
              </a:rPr>
              <a:t>后身体的变化</a:t>
            </a:r>
            <a:endParaRPr lang="zh-CN" altLang="en-US" sz="2800" b="1" dirty="0">
              <a:solidFill>
                <a:srgbClr val="006666"/>
              </a:solidFill>
              <a:ea typeface="楷体_GB2312" pitchFamily="49" charset="-122"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>
          <a:xfrm>
            <a:off x="3048000" y="3047979"/>
            <a:ext cx="3641490" cy="3657600"/>
          </a:xfrm>
          <a:solidFill>
            <a:srgbClr val="FFFF00">
              <a:alpha val="92155"/>
            </a:srgbClr>
          </a:solidFill>
        </p:spPr>
        <p:txBody>
          <a:bodyPr vert="horz" wrap="square" lIns="91440" tIns="45720" rIns="91440" bIns="45720" anchor="ctr"/>
          <a:lstStyle/>
          <a:p>
            <a:pPr algn="ctr" eaLnBrk="1" hangingPunct="1">
              <a:lnSpc>
                <a:spcPct val="140000"/>
              </a:lnSpc>
              <a:buNone/>
            </a:pPr>
            <a:endParaRPr lang="zh-CN" altLang="en-US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肢体有点酸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睡觉睡得酣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起床心跳缓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algn="ctr" eaLnBrk="1" hangingPunct="1">
              <a:lnSpc>
                <a:spcPct val="14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精神很饱满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algn="ctr" eaLnBrk="1" hangingPunct="1"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2772" name="Text Box 6"/>
          <p:cNvSpPr txBox="1"/>
          <p:nvPr/>
        </p:nvSpPr>
        <p:spPr>
          <a:xfrm>
            <a:off x="152400" y="1295400"/>
            <a:ext cx="8626117" cy="1672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50000"/>
              </a:spcBef>
              <a:buNone/>
            </a:pPr>
            <a:r>
              <a:rPr lang="zh-CN" altLang="en-US" sz="2400" b="1" dirty="0">
                <a:latin typeface="Verdana" panose="020B060403050404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密切注意健身运动后的身体反应，并及时做出判断和调整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Verdana" panose="020B0604030504040204" pitchFamily="34" charset="0"/>
              <a:ea typeface="华文楷体" panose="02010600040101010101" pitchFamily="2" charset="-122"/>
            </a:endParaRPr>
          </a:p>
        </p:txBody>
      </p:sp>
      <p:sp>
        <p:nvSpPr>
          <p:cNvPr id="506887" name="Rectangle 7"/>
          <p:cNvSpPr/>
          <p:nvPr/>
        </p:nvSpPr>
        <p:spPr>
          <a:xfrm>
            <a:off x="3085618" y="3276600"/>
            <a:ext cx="3603872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2000" b="1" dirty="0" smtClean="0">
                <a:ea typeface="楷体_GB2312" pitchFamily="49" charset="-122"/>
              </a:rPr>
              <a:t>有氧运动后 “适度”</a:t>
            </a:r>
            <a:r>
              <a:rPr lang="zh-CN" altLang="en-US" sz="2000" b="1" dirty="0">
                <a:ea typeface="楷体_GB2312" pitchFamily="49" charset="-122"/>
              </a:rPr>
              <a:t>反应</a:t>
            </a:r>
            <a:r>
              <a:rPr lang="zh-CN" altLang="en-US" sz="2000" b="1" dirty="0" smtClean="0">
                <a:ea typeface="楷体_GB2312" pitchFamily="49" charset="-122"/>
              </a:rPr>
              <a:t>口诀</a:t>
            </a:r>
            <a:endParaRPr lang="zh-CN" altLang="en-US" sz="1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 build="p"/>
      <p:bldP spid="5068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4"/>
          <p:cNvSpPr>
            <a:spLocks noGrp="1"/>
          </p:cNvSpPr>
          <p:nvPr>
            <p:ph idx="1"/>
          </p:nvPr>
        </p:nvSpPr>
        <p:spPr>
          <a:xfrm>
            <a:off x="1089025" y="819227"/>
            <a:ext cx="7543800" cy="1905000"/>
          </a:xfrm>
        </p:spPr>
        <p:txBody>
          <a:bodyPr vert="horz" wrap="square" lIns="91440" tIns="45720" rIns="91440" bIns="45720" anchor="t"/>
          <a:lstStyle/>
          <a:p>
            <a:pPr>
              <a:lnSpc>
                <a:spcPts val="3200"/>
              </a:lnSpc>
              <a:buFontTx/>
              <a:buNone/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）“运动三要”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要有一定强度：以呼吸不过分急促为宜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要有一定时间：以锻炼至少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分钟为当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2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要有一定频次：以保持每周至少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次为好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05" name="Rectangle 4"/>
          <p:cNvSpPr txBox="1"/>
          <p:nvPr/>
        </p:nvSpPr>
        <p:spPr>
          <a:xfrm>
            <a:off x="1096399" y="2861482"/>
            <a:ext cx="7543800" cy="1828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eaLnBrk="0" hangingPunct="0">
              <a:lnSpc>
                <a:spcPts val="32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）“练后三好”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放松好：锻炼后拉伸、水浴、按摩等放松手段要保证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吃得好：膳食合理、营养补充要均衡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睡得好：休息、睡眠要充分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706" name="Rectangle 4"/>
          <p:cNvSpPr txBox="1"/>
          <p:nvPr/>
        </p:nvSpPr>
        <p:spPr>
          <a:xfrm>
            <a:off x="1096399" y="4827537"/>
            <a:ext cx="7543800" cy="1905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 eaLnBrk="0" hangingPunct="0">
              <a:lnSpc>
                <a:spcPts val="32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）“起床三不”</a:t>
            </a:r>
            <a:endParaRPr lang="en-US" altLang="zh-CN" sz="1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晨脉不高：第二天起床后的安静心跳不高于平常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全身不痛：起床后肌肉关节没有明显疼痛和发僵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精神不差：起床后无倦怠感、精神饱满、神清气爽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4" name="Rectangle 3"/>
          <p:cNvSpPr>
            <a:spLocks noGrp="1"/>
          </p:cNvSpPr>
          <p:nvPr>
            <p:ph type="title"/>
          </p:nvPr>
        </p:nvSpPr>
        <p:spPr>
          <a:xfrm>
            <a:off x="609600" y="196057"/>
            <a:ext cx="5638800" cy="609600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en-US" sz="2800" b="1" dirty="0" smtClean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科学有氧运动自我</a:t>
            </a:r>
            <a:r>
              <a:rPr lang="zh-CN" altLang="en-US" sz="2800" b="1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</a:t>
            </a:r>
            <a:r>
              <a:rPr lang="zh-CN" altLang="en-US" sz="2800" b="1" dirty="0" smtClean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</a:t>
            </a:r>
            <a:endParaRPr lang="zh-CN" altLang="en-US" sz="2800" b="1" dirty="0">
              <a:solidFill>
                <a:srgbClr val="0066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8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8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8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4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4" grpId="0" build="p"/>
      <p:bldP spid="1048705" grpId="0"/>
      <p:bldP spid="10487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0"/>
          <p:cNvSpPr/>
          <p:nvPr/>
        </p:nvSpPr>
        <p:spPr>
          <a:xfrm>
            <a:off x="381000" y="914400"/>
            <a:ext cx="8001000" cy="472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buNone/>
            </a:pPr>
            <a:r>
              <a:rPr lang="zh-CN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</a:rPr>
              <a:t>科学有氧运动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1" name="Rectangle 21"/>
          <p:cNvSpPr/>
          <p:nvPr/>
        </p:nvSpPr>
        <p:spPr>
          <a:xfrm>
            <a:off x="533400" y="2057400"/>
            <a:ext cx="7696200" cy="38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buNone/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南京体育学院  孙  飙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30000"/>
              </a:lnSpc>
              <a:buNone/>
            </a:pPr>
            <a:r>
              <a:rPr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eaLnBrk="1" hangingPunct="1">
              <a:lnSpc>
                <a:spcPct val="115000"/>
              </a:lnSpc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sp>
        <p:nvSpPr>
          <p:cNvPr id="9" name="Rectangle 21"/>
          <p:cNvSpPr/>
          <p:nvPr/>
        </p:nvSpPr>
        <p:spPr>
          <a:xfrm>
            <a:off x="0" y="228600"/>
            <a:ext cx="1295400" cy="75708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buNone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案例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0720" y="4604839"/>
            <a:ext cx="2831280" cy="19159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46" y="2809262"/>
            <a:ext cx="2384454" cy="1773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42_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11" y="2431639"/>
            <a:ext cx="2376049" cy="2672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049" y="2595716"/>
            <a:ext cx="2376048" cy="1567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8" descr="1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953976"/>
            <a:ext cx="2484014" cy="18637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514" y="4202285"/>
            <a:ext cx="2377686" cy="16882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01" y="1371600"/>
            <a:ext cx="2230290" cy="1547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2"/>
          <p:cNvSpPr txBox="1"/>
          <p:nvPr/>
        </p:nvSpPr>
        <p:spPr>
          <a:xfrm>
            <a:off x="7119269" y="1754920"/>
            <a:ext cx="576262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1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ext Box 4"/>
          <p:cNvSpPr txBox="1"/>
          <p:nvPr/>
        </p:nvSpPr>
        <p:spPr>
          <a:xfrm>
            <a:off x="8553644" y="2739257"/>
            <a:ext cx="10080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2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 Box 5"/>
          <p:cNvSpPr txBox="1"/>
          <p:nvPr/>
        </p:nvSpPr>
        <p:spPr>
          <a:xfrm>
            <a:off x="3735189" y="5926713"/>
            <a:ext cx="1008062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40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40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 Box 6"/>
          <p:cNvSpPr txBox="1"/>
          <p:nvPr/>
        </p:nvSpPr>
        <p:spPr>
          <a:xfrm>
            <a:off x="4764851" y="5626310"/>
            <a:ext cx="10080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2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 Box 7"/>
          <p:cNvSpPr txBox="1"/>
          <p:nvPr/>
        </p:nvSpPr>
        <p:spPr>
          <a:xfrm>
            <a:off x="6654361" y="6409709"/>
            <a:ext cx="10080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2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 Box 8"/>
          <p:cNvSpPr txBox="1"/>
          <p:nvPr/>
        </p:nvSpPr>
        <p:spPr>
          <a:xfrm>
            <a:off x="7961857" y="4138975"/>
            <a:ext cx="642849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2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Text Box 11"/>
          <p:cNvSpPr txBox="1"/>
          <p:nvPr/>
        </p:nvSpPr>
        <p:spPr>
          <a:xfrm>
            <a:off x="6468200" y="1944866"/>
            <a:ext cx="576262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1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 Box 12"/>
          <p:cNvSpPr txBox="1"/>
          <p:nvPr/>
        </p:nvSpPr>
        <p:spPr>
          <a:xfrm>
            <a:off x="6807993" y="314463"/>
            <a:ext cx="576262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1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Text Box 14"/>
          <p:cNvSpPr txBox="1"/>
          <p:nvPr/>
        </p:nvSpPr>
        <p:spPr>
          <a:xfrm>
            <a:off x="8560477" y="5071651"/>
            <a:ext cx="863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Text Box 17"/>
          <p:cNvSpPr txBox="1"/>
          <p:nvPr/>
        </p:nvSpPr>
        <p:spPr>
          <a:xfrm>
            <a:off x="5943600" y="2333305"/>
            <a:ext cx="7207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20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 Box 18"/>
          <p:cNvSpPr txBox="1"/>
          <p:nvPr/>
        </p:nvSpPr>
        <p:spPr>
          <a:xfrm>
            <a:off x="8315236" y="1693856"/>
            <a:ext cx="7207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20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 Box 19"/>
          <p:cNvSpPr txBox="1"/>
          <p:nvPr/>
        </p:nvSpPr>
        <p:spPr>
          <a:xfrm>
            <a:off x="5268883" y="3059168"/>
            <a:ext cx="57626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1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Text Box 21"/>
          <p:cNvSpPr txBox="1"/>
          <p:nvPr/>
        </p:nvSpPr>
        <p:spPr>
          <a:xfrm>
            <a:off x="7384255" y="1017680"/>
            <a:ext cx="57626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1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Text Box 12"/>
          <p:cNvSpPr txBox="1"/>
          <p:nvPr/>
        </p:nvSpPr>
        <p:spPr>
          <a:xfrm>
            <a:off x="6554480" y="872977"/>
            <a:ext cx="576262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18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ext Box 17"/>
          <p:cNvSpPr txBox="1"/>
          <p:nvPr/>
        </p:nvSpPr>
        <p:spPr>
          <a:xfrm>
            <a:off x="7562556" y="2193681"/>
            <a:ext cx="7207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2</a:t>
            </a:r>
            <a:endParaRPr lang="en-US" altLang="zh-CN" sz="2000" baseline="-25000" dirty="0">
              <a:solidFill>
                <a:srgbClr val="0066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9906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3000" b="1" dirty="0">
                <a:solidFill>
                  <a:srgbClr val="006666"/>
                </a:solidFill>
                <a:ea typeface="黑体" panose="02010609060101010101" pitchFamily="49" charset="-122"/>
              </a:rPr>
              <a:t>       </a:t>
            </a:r>
            <a:r>
              <a:rPr lang="zh-CN" altLang="en-US" sz="3000" b="1" dirty="0" smtClean="0">
                <a:solidFill>
                  <a:srgbClr val="006666"/>
                </a:solidFill>
                <a:ea typeface="黑体" panose="02010609060101010101" pitchFamily="49" charset="-122"/>
              </a:rPr>
              <a:t>             科学</a:t>
            </a:r>
            <a:r>
              <a:rPr lang="zh-CN" altLang="en-US" sz="3000" b="1" dirty="0">
                <a:solidFill>
                  <a:srgbClr val="006666"/>
                </a:solidFill>
                <a:ea typeface="黑体" panose="02010609060101010101" pitchFamily="49" charset="-122"/>
              </a:rPr>
              <a:t>有</a:t>
            </a:r>
            <a:r>
              <a:rPr lang="zh-CN" altLang="en-US" sz="3000" b="1" dirty="0" smtClean="0">
                <a:solidFill>
                  <a:srgbClr val="006666"/>
                </a:solidFill>
                <a:ea typeface="黑体" panose="02010609060101010101" pitchFamily="49" charset="-122"/>
              </a:rPr>
              <a:t>氧运动的“三要素”</a:t>
            </a:r>
            <a:endParaRPr lang="en-US" altLang="zh-CN" sz="3000" b="1" dirty="0">
              <a:solidFill>
                <a:srgbClr val="006666"/>
              </a:solidFill>
              <a:ea typeface="黑体" panose="02010609060101010101" pitchFamily="49" charset="-122"/>
            </a:endParaRPr>
          </a:p>
          <a:p>
            <a:pPr eaLnBrk="1" hangingPunct="1">
              <a:buNone/>
            </a:pPr>
            <a:r>
              <a:rPr lang="zh-CN" altLang="en-US" sz="1600" b="1" dirty="0">
                <a:solidFill>
                  <a:srgbClr val="FF0000"/>
                </a:solidFill>
                <a:ea typeface="黑体" panose="02010609060101010101" pitchFamily="49" charset="-122"/>
              </a:rPr>
              <a:t>      </a:t>
            </a:r>
            <a:r>
              <a:rPr lang="zh-CN" altLang="en-US" sz="16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                                   （</a:t>
            </a:r>
            <a:r>
              <a:rPr lang="zh-CN" altLang="en-US" sz="1600" b="1" dirty="0">
                <a:solidFill>
                  <a:srgbClr val="FF0000"/>
                </a:solidFill>
                <a:ea typeface="黑体" panose="02010609060101010101" pitchFamily="49" charset="-122"/>
              </a:rPr>
              <a:t>走、跑、游、</a:t>
            </a:r>
            <a:r>
              <a:rPr lang="zh-CN" altLang="en-US" sz="16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骑、跳操等）</a:t>
            </a:r>
            <a:endParaRPr lang="zh-CN" altLang="en-US" sz="3000" b="1" dirty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 eaLnBrk="1" hangingPunct="1">
              <a:buNone/>
            </a:pPr>
            <a:endParaRPr lang="zh-CN" altLang="en-US" sz="1000" b="1" dirty="0">
              <a:solidFill>
                <a:srgbClr val="006666"/>
              </a:solidFill>
              <a:ea typeface="黑体" panose="02010609060101010101" pitchFamily="49" charset="-122"/>
            </a:endParaRPr>
          </a:p>
        </p:txBody>
      </p:sp>
      <p:sp>
        <p:nvSpPr>
          <p:cNvPr id="23555" name="Rectangle 9"/>
          <p:cNvSpPr/>
          <p:nvPr/>
        </p:nvSpPr>
        <p:spPr>
          <a:xfrm>
            <a:off x="304800" y="228600"/>
            <a:ext cx="6324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6666"/>
                </a:solidFill>
                <a:ea typeface="黑体" panose="02010609060101010101" pitchFamily="49" charset="-122"/>
              </a:rPr>
              <a:t>   </a:t>
            </a:r>
            <a:endParaRPr lang="zh-CN" altLang="en-US" sz="2400" dirty="0">
              <a:solidFill>
                <a:srgbClr val="006666"/>
              </a:solidFill>
              <a:ea typeface="黑体" panose="02010609060101010101" pitchFamily="49" charset="-122"/>
            </a:endParaRPr>
          </a:p>
        </p:txBody>
      </p:sp>
      <p:pic>
        <p:nvPicPr>
          <p:cNvPr id="23556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4425" y="2971800"/>
            <a:ext cx="2720975" cy="38100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</p:pic>
      <p:sp>
        <p:nvSpPr>
          <p:cNvPr id="5" name="Rectangle 3"/>
          <p:cNvSpPr txBox="1"/>
          <p:nvPr/>
        </p:nvSpPr>
        <p:spPr>
          <a:xfrm>
            <a:off x="1752600" y="2133600"/>
            <a:ext cx="4267200" cy="3733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3000" b="1" kern="0" dirty="0" smtClean="0">
                <a:solidFill>
                  <a:srgbClr val="006666"/>
                </a:solidFill>
                <a:ea typeface="黑体" panose="02010609060101010101" pitchFamily="49" charset="-122"/>
              </a:rPr>
              <a:t>                      </a:t>
            </a:r>
            <a:endParaRPr lang="zh-CN" altLang="en-US" sz="1000" b="1" kern="0" dirty="0" smtClean="0">
              <a:solidFill>
                <a:srgbClr val="006666"/>
              </a:solidFill>
              <a:ea typeface="黑体" panose="02010609060101010101" pitchFamily="49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b="1" kern="0" dirty="0" smtClean="0">
                <a:ea typeface="楷体_GB2312" pitchFamily="49" charset="-122"/>
              </a:rPr>
              <a:t>强度</a:t>
            </a:r>
            <a:endParaRPr lang="zh-CN" altLang="en-US" b="1" kern="0" dirty="0" smtClean="0">
              <a:ea typeface="楷体_GB2312" pitchFamily="49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b="1" kern="0" dirty="0" smtClean="0">
                <a:ea typeface="楷体_GB2312" pitchFamily="49" charset="-122"/>
              </a:rPr>
              <a:t>时间</a:t>
            </a:r>
            <a:endParaRPr lang="zh-CN" altLang="en-US" b="1" kern="0" dirty="0" smtClean="0">
              <a:ea typeface="楷体_GB2312" pitchFamily="49" charset="-122"/>
            </a:endParaRPr>
          </a:p>
          <a:p>
            <a:pPr eaLnBrk="1" hangingPunct="1">
              <a:lnSpc>
                <a:spcPct val="160000"/>
              </a:lnSpc>
            </a:pPr>
            <a:r>
              <a:rPr lang="zh-CN" altLang="en-US" b="1" kern="0" dirty="0" smtClean="0">
                <a:ea typeface="楷体_GB2312" pitchFamily="49" charset="-122"/>
              </a:rPr>
              <a:t>频次</a:t>
            </a:r>
            <a:endParaRPr lang="zh-CN" altLang="en-US" b="1" kern="0" dirty="0"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990600"/>
            <a:ext cx="7772400" cy="1143000"/>
          </a:xfrm>
        </p:spPr>
        <p:txBody>
          <a:bodyPr/>
          <a:lstStyle/>
          <a:p>
            <a:pPr algn="l" eaLnBrk="1" hangingPunct="1"/>
            <a:r>
              <a:rPr lang="zh-CN" altLang="en-US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（</a:t>
            </a:r>
            <a:r>
              <a:rPr lang="en-US" altLang="zh-CN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1</a:t>
            </a:r>
            <a:r>
              <a:rPr lang="zh-CN" altLang="en-US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）强度</a:t>
            </a:r>
            <a:endParaRPr lang="zh-CN" altLang="en-US" sz="2800" b="1" dirty="0" smtClean="0">
              <a:solidFill>
                <a:srgbClr val="0066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752600"/>
            <a:ext cx="8131810" cy="52133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400" b="1" dirty="0" smtClean="0">
                <a:latin typeface="楷体_GB2312"/>
                <a:ea typeface="楷体_GB2312"/>
                <a:cs typeface="楷体_GB231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中等或中下强度的健身锻炼，用心率控制较为客观和准确</a:t>
            </a:r>
            <a:r>
              <a:rPr lang="zh-CN" altLang="en-US" sz="2400" b="1" dirty="0" smtClean="0">
                <a:latin typeface="楷体_GB2312"/>
                <a:ea typeface="楷体_GB2312"/>
                <a:cs typeface="楷体_GB2312"/>
              </a:rPr>
              <a:t>。</a:t>
            </a:r>
            <a:endParaRPr lang="zh-CN" altLang="en-US" sz="2400" b="1" dirty="0" smtClean="0">
              <a:latin typeface="楷体_GB2312"/>
              <a:ea typeface="楷体_GB2312"/>
              <a:cs typeface="楷体_GB2312"/>
            </a:endParaRPr>
          </a:p>
          <a:p>
            <a:pPr eaLnBrk="1" hangingPunct="1">
              <a:buFontTx/>
              <a:buNone/>
            </a:pPr>
            <a:endParaRPr lang="zh-CN" altLang="en-US" b="1" dirty="0" smtClean="0">
              <a:ea typeface="宋体" panose="02010600030101010101" pitchFamily="2" charset="-122"/>
            </a:endParaRPr>
          </a:p>
        </p:txBody>
      </p:sp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1066800" y="4267200"/>
            <a:ext cx="7089140" cy="4318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7774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成年健康者及锻炼者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建议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锻炼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时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适宜强度的心率为：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180(或170) 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年龄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 eaLnBrk="1" hangingPunct="1">
              <a:spcBef>
                <a:spcPct val="20000"/>
              </a:spcBef>
            </a:pPr>
            <a:endParaRPr lang="zh-CN" altLang="en-US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5800" y="2477770"/>
            <a:ext cx="7630160" cy="167386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07774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中老年人和</a:t>
            </a:r>
            <a:r>
              <a:rPr lang="zh-CN" altLang="zh-CN" sz="2000" b="1" dirty="0">
                <a:solidFill>
                  <a:srgbClr val="07774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体弱者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建议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锻炼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时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安全</a:t>
            </a:r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强度的心率为：</a:t>
            </a:r>
            <a:endParaRPr lang="zh-CN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  <a:p>
            <a:pPr eaLnBrk="1" hangingPunct="1">
              <a:lnSpc>
                <a:spcPct val="14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  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安静心率 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+ 30</a:t>
            </a:r>
            <a:r>
              <a:rPr lang="en-US" altLang="zh-CN" sz="20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（次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分）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                    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（可以上下浮动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±10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次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分）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  <a:p>
            <a:pPr lvl="1" eaLnBrk="1" hangingPunct="1">
              <a:spcBef>
                <a:spcPct val="20000"/>
              </a:spcBef>
            </a:pPr>
            <a:endParaRPr lang="zh-CN" altLang="en-US" sz="2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181600"/>
            <a:ext cx="99060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161" y="5486277"/>
            <a:ext cx="120446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49971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9296400" cy="2971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呼吸的快慢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（略快、较快为好，运动时能交谈但不能唱歌）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肌肉关节的感觉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（肌肉略酸涨，无明显关节疼痛和麻木）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出汗的情况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（一般必须要有全身出汗）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运动主观的感觉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（如图中主观描述对应的得分，在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11</a:t>
            </a:r>
            <a:r>
              <a:rPr lang="en-US" altLang="zh-CN" sz="2000" b="1" baseline="-250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~</a:t>
            </a:r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15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分即可）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endParaRPr lang="zh-CN" altLang="en-US" sz="2400" b="1" dirty="0" smtClean="0"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381000" y="686025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rgbClr val="006666"/>
                </a:solidFill>
                <a:latin typeface="+mn-lt"/>
                <a:ea typeface="黑体" panose="02010609060101010101" pitchFamily="49" charset="-122"/>
              </a:rPr>
              <a:t>控制</a:t>
            </a:r>
            <a:r>
              <a:rPr lang="zh-CN" altLang="en-US" sz="2400" b="1" dirty="0">
                <a:solidFill>
                  <a:srgbClr val="006666"/>
                </a:solidFill>
                <a:latin typeface="+mn-lt"/>
                <a:ea typeface="黑体" panose="02010609060101010101" pitchFamily="49" charset="-122"/>
              </a:rPr>
              <a:t>有氧运动强度的身体变化还有</a:t>
            </a:r>
            <a:r>
              <a:rPr lang="zh-CN" altLang="en-US" sz="2800" b="1" dirty="0">
                <a:solidFill>
                  <a:srgbClr val="008080"/>
                </a:solidFill>
                <a:latin typeface="+mj-lt"/>
                <a:ea typeface="黑体" panose="02010609060101010101" pitchFamily="49" charset="-122"/>
                <a:cs typeface="+mj-cs"/>
              </a:rPr>
              <a:t>：</a:t>
            </a:r>
            <a:endParaRPr lang="zh-CN" altLang="en-US" sz="2800" b="1" dirty="0">
              <a:solidFill>
                <a:srgbClr val="008080"/>
              </a:solidFill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895600" y="6019800"/>
            <a:ext cx="2133600" cy="64135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9701" name="组合 6"/>
          <p:cNvGrpSpPr/>
          <p:nvPr/>
        </p:nvGrpSpPr>
        <p:grpSpPr bwMode="auto">
          <a:xfrm>
            <a:off x="0" y="3429000"/>
            <a:ext cx="5867400" cy="2743200"/>
            <a:chOff x="533400" y="3124200"/>
            <a:chExt cx="6858000" cy="3276600"/>
          </a:xfrm>
        </p:grpSpPr>
        <p:pic>
          <p:nvPicPr>
            <p:cNvPr id="29703" name="Picture 5" descr="RPE表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124200"/>
              <a:ext cx="68580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10"/>
            <p:cNvSpPr txBox="1">
              <a:spLocks noChangeArrowheads="1"/>
            </p:cNvSpPr>
            <p:nvPr/>
          </p:nvSpPr>
          <p:spPr bwMode="auto">
            <a:xfrm>
              <a:off x="2971800" y="5638800"/>
              <a:ext cx="1981200" cy="64633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>
              <a:prstShdw prst="shdw17" dist="17961" dir="2700000">
                <a:srgbClr val="9900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ctr"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95751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5715000" cy="1143000"/>
          </a:xfrm>
        </p:spPr>
        <p:txBody>
          <a:bodyPr/>
          <a:lstStyle/>
          <a:p>
            <a:pPr algn="l" eaLnBrk="1" hangingPunct="1"/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（</a:t>
            </a:r>
            <a:r>
              <a:rPr lang="en-US" altLang="zh-CN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2</a:t>
            </a:r>
            <a:r>
              <a:rPr lang="zh-CN" altLang="en-US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）时间</a:t>
            </a:r>
            <a:endParaRPr lang="zh-CN" altLang="en-US" sz="2800" b="1" dirty="0" smtClean="0">
              <a:solidFill>
                <a:srgbClr val="006666"/>
              </a:solidFill>
              <a:latin typeface="楷体_GB2312"/>
              <a:ea typeface="楷体_GB2312"/>
              <a:cs typeface="楷体_GB2312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7467600" cy="3048000"/>
          </a:xfrm>
        </p:spPr>
        <p:txBody>
          <a:bodyPr/>
          <a:lstStyle/>
          <a:p>
            <a:pPr eaLnBrk="1" hangingPunct="1">
              <a:lnSpc>
                <a:spcPct val="180000"/>
              </a:lnSpc>
              <a:buFontTx/>
              <a:buNone/>
            </a:pPr>
            <a:r>
              <a:rPr lang="zh-CN" altLang="en-US" b="1" dirty="0" smtClean="0">
                <a:latin typeface="楷体_GB2312"/>
                <a:ea typeface="楷体_GB2312"/>
                <a:cs typeface="楷体_GB231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至少持续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分钟，通常持续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30</a:t>
            </a:r>
            <a:r>
              <a:rPr lang="en-US" altLang="zh-CN" sz="2400" b="1" baseline="-25000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~</a:t>
            </a:r>
            <a:r>
              <a:rPr lang="en-US" altLang="zh-CN" sz="24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40</a:t>
            </a:r>
            <a:r>
              <a:rPr lang="zh-CN" altLang="en-US" sz="2400" b="1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分钟或更多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，对提高心肺功能和降脂减重的效果更佳。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  <a:p>
            <a:pPr eaLnBrk="1" hangingPunct="1">
              <a:lnSpc>
                <a:spcPct val="180000"/>
              </a:lnSpc>
              <a:buFontTx/>
              <a:buNone/>
            </a:pPr>
            <a:endParaRPr lang="zh-CN" altLang="en-US" b="1" dirty="0" smtClean="0"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63" y="4876800"/>
            <a:ext cx="212566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1066800" y="4581525"/>
            <a:ext cx="5334000" cy="10477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5000"/>
              </a:lnSpc>
            </a:pPr>
            <a:r>
              <a:rPr lang="zh-CN" altLang="en-US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   每周运动累计时间为</a:t>
            </a:r>
            <a:r>
              <a:rPr lang="en-US" altLang="zh-CN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150-300</a:t>
            </a:r>
            <a:r>
              <a:rPr lang="zh-CN" altLang="en-US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分钟（中速）</a:t>
            </a:r>
            <a:endParaRPr lang="en-US" altLang="zh-CN" sz="2000" b="1">
              <a:solidFill>
                <a:schemeClr val="tx1"/>
              </a:solidFill>
              <a:latin typeface="楷体_GB2312"/>
              <a:ea typeface="楷体_GB2312"/>
              <a:cs typeface="楷体_GB2312"/>
            </a:endParaRPr>
          </a:p>
          <a:p>
            <a:pPr eaLnBrk="1" hangingPunct="1">
              <a:lnSpc>
                <a:spcPct val="155000"/>
              </a:lnSpc>
            </a:pPr>
            <a:r>
              <a:rPr lang="zh-CN" altLang="en-US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或：每周运动累计时间为</a:t>
            </a:r>
            <a:r>
              <a:rPr lang="en-US" altLang="zh-CN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75-150</a:t>
            </a:r>
            <a:r>
              <a:rPr lang="zh-CN" altLang="en-US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分钟（快速）</a:t>
            </a:r>
            <a:endParaRPr lang="zh-CN" altLang="en-US" sz="2000" b="1">
              <a:solidFill>
                <a:schemeClr val="tx1"/>
              </a:solidFill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066959"/>
            <a:ext cx="5184775" cy="836613"/>
          </a:xfrm>
        </p:spPr>
        <p:txBody>
          <a:bodyPr/>
          <a:lstStyle/>
          <a:p>
            <a:pPr algn="l" eaLnBrk="1" hangingPunct="1"/>
            <a:r>
              <a:rPr lang="zh-CN" altLang="en-US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（</a:t>
            </a:r>
            <a:r>
              <a:rPr lang="en-US" altLang="zh-CN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3</a:t>
            </a:r>
            <a:r>
              <a:rPr lang="zh-CN" altLang="en-US" sz="2800" b="1" dirty="0" smtClean="0">
                <a:solidFill>
                  <a:srgbClr val="006666"/>
                </a:solidFill>
                <a:latin typeface="楷体_GB2312"/>
                <a:ea typeface="楷体_GB2312"/>
                <a:cs typeface="楷体_GB2312"/>
              </a:rPr>
              <a:t>）频次</a:t>
            </a:r>
            <a:br>
              <a:rPr lang="zh-CN" altLang="en-US" sz="3600" b="1" dirty="0" smtClean="0"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3600" b="1" dirty="0" smtClean="0"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8915400" cy="1752600"/>
          </a:xfrm>
        </p:spPr>
        <p:txBody>
          <a:bodyPr/>
          <a:lstStyle/>
          <a:p>
            <a:pPr eaLnBrk="1" hangingPunct="1">
              <a:lnSpc>
                <a:spcPct val="155000"/>
              </a:lnSpc>
              <a:buFontTx/>
              <a:buNone/>
            </a:pPr>
            <a:r>
              <a:rPr lang="zh-CN" altLang="en-US" b="1" dirty="0" smtClean="0">
                <a:ea typeface="宋体" panose="02010600030101010101" pitchFamily="2" charset="-122"/>
              </a:rPr>
              <a:t>     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每周有氧运动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3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次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或更多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)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/>
              </a:rPr>
              <a:t>，就可以保持锻炼的效果，并有助于身体机能的恢复。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267200" y="4114800"/>
            <a:ext cx="4572000" cy="9556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    一周中没必要每天刻意到运动场所</a:t>
            </a:r>
            <a:endParaRPr lang="zh-CN" altLang="en-US" sz="2000" b="1">
              <a:solidFill>
                <a:schemeClr val="tx1"/>
              </a:solidFill>
              <a:latin typeface="楷体_GB2312"/>
              <a:ea typeface="楷体_GB2312"/>
              <a:cs typeface="楷体_GB231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000" b="1">
                <a:solidFill>
                  <a:schemeClr val="tx1"/>
                </a:solidFill>
                <a:latin typeface="楷体_GB2312"/>
                <a:ea typeface="楷体_GB2312"/>
                <a:cs typeface="楷体_GB2312"/>
              </a:rPr>
              <a:t>进行锻炼，如果你</a:t>
            </a:r>
            <a:r>
              <a:rPr lang="en-US" altLang="zh-CN" sz="2000" b="1">
                <a:solidFill>
                  <a:schemeClr val="tx1"/>
                </a:solidFill>
                <a:latin typeface="Arial" panose="020B0604020202020204" pitchFamily="34" charset="0"/>
                <a:ea typeface="楷体_GB2312"/>
                <a:cs typeface="楷体_GB2312"/>
              </a:rPr>
              <a:t>……</a:t>
            </a:r>
            <a:endParaRPr lang="zh-CN" altLang="en-US" sz="2000" b="1">
              <a:solidFill>
                <a:schemeClr val="tx1"/>
              </a:solidFill>
              <a:latin typeface="楷体_GB2312"/>
              <a:ea typeface="楷体_GB2312"/>
              <a:cs typeface="楷体_GB2312"/>
            </a:endParaRPr>
          </a:p>
        </p:txBody>
      </p:sp>
      <p:pic>
        <p:nvPicPr>
          <p:cNvPr id="31749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390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685800"/>
            <a:ext cx="8915400" cy="725488"/>
          </a:xfrm>
        </p:spPr>
        <p:txBody>
          <a:bodyPr vert="horz" wrap="square" lIns="91440" tIns="45720" rIns="91440" bIns="45720" anchor="ctr"/>
          <a:lstStyle/>
          <a:p>
            <a:pPr algn="l" eaLnBrk="1" hangingPunct="1"/>
            <a:r>
              <a:rPr lang="zh-CN" altLang="en-US" sz="4000" b="1" dirty="0">
                <a:solidFill>
                  <a:srgbClr val="008080"/>
                </a:solidFill>
                <a:ea typeface="黑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006666"/>
                </a:solidFill>
                <a:ea typeface="黑体" panose="02010609060101010101" pitchFamily="49" charset="-122"/>
              </a:rPr>
              <a:t>总  结：掌握有氧</a:t>
            </a:r>
            <a:r>
              <a:rPr lang="zh-CN" altLang="en-US" sz="2800" b="1" dirty="0" smtClean="0">
                <a:solidFill>
                  <a:srgbClr val="006666"/>
                </a:solidFill>
                <a:ea typeface="黑体" panose="02010609060101010101" pitchFamily="49" charset="-122"/>
              </a:rPr>
              <a:t>运动</a:t>
            </a:r>
            <a:r>
              <a:rPr lang="zh-CN" altLang="en-US" sz="2800" b="1" dirty="0" smtClean="0">
                <a:solidFill>
                  <a:srgbClr val="FF3300"/>
                </a:solidFill>
                <a:ea typeface="黑体" panose="02010609060101010101" pitchFamily="49" charset="-122"/>
              </a:rPr>
              <a:t>“三要素”</a:t>
            </a: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要领：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502787" name="Rectangle 3"/>
          <p:cNvSpPr/>
          <p:nvPr/>
        </p:nvSpPr>
        <p:spPr>
          <a:xfrm>
            <a:off x="762000" y="2133600"/>
            <a:ext cx="6400800" cy="7191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强度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(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心率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)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是增加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30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40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次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/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分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  <a:cs typeface="楷体_GB2312"/>
            </a:endParaRPr>
          </a:p>
        </p:txBody>
      </p:sp>
      <p:sp>
        <p:nvSpPr>
          <p:cNvPr id="502788" name="Rectangle 4"/>
          <p:cNvSpPr/>
          <p:nvPr/>
        </p:nvSpPr>
        <p:spPr>
          <a:xfrm>
            <a:off x="771832" y="3178968"/>
            <a:ext cx="6248400" cy="7921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时间是每次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30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40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分钟 </a:t>
            </a:r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或更多时间</a:t>
            </a:r>
            <a:r>
              <a:rPr lang="en-US" altLang="zh-CN" sz="1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en-US" altLang="zh-CN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2789" name="Rectangle 5"/>
          <p:cNvSpPr/>
          <p:nvPr/>
        </p:nvSpPr>
        <p:spPr>
          <a:xfrm>
            <a:off x="808703" y="4297361"/>
            <a:ext cx="5029200" cy="720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频次是每周 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~</a:t>
            </a:r>
            <a:r>
              <a:rPr lang="en-US" altLang="zh-CN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4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楷体_GB2312"/>
              </a:rPr>
              <a:t>次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甚至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5~6</a:t>
            </a:r>
            <a:r>
              <a:rPr lang="zh-CN" altLang="en-US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次</a:t>
            </a:r>
            <a:r>
              <a:rPr lang="en-US" altLang="zh-CN" sz="1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en-US" altLang="zh-CN" sz="1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2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0" y="4481513"/>
            <a:ext cx="1619250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7" grpId="0"/>
      <p:bldP spid="502788" grpId="0"/>
      <p:bldP spid="5027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 bwMode="auto">
          <a:xfrm>
            <a:off x="0" y="609600"/>
            <a:ext cx="9144000" cy="6248400"/>
            <a:chOff x="0" y="609600"/>
            <a:chExt cx="9144000" cy="6248400"/>
          </a:xfrm>
        </p:grpSpPr>
        <p:grpSp>
          <p:nvGrpSpPr>
            <p:cNvPr id="32773" name="组合 14"/>
            <p:cNvGrpSpPr/>
            <p:nvPr/>
          </p:nvGrpSpPr>
          <p:grpSpPr bwMode="auto">
            <a:xfrm>
              <a:off x="0" y="609600"/>
              <a:ext cx="9144000" cy="6248400"/>
              <a:chOff x="0" y="382589"/>
              <a:chExt cx="9298983" cy="6475411"/>
            </a:xfrm>
          </p:grpSpPr>
          <p:pic>
            <p:nvPicPr>
              <p:cNvPr id="32775" name="Picture 2" descr="physical activity pyramid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82589"/>
                <a:ext cx="9298983" cy="60182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8611" name="Text Box 3"/>
              <p:cNvSpPr txBox="1">
                <a:spLocks noChangeArrowheads="1"/>
              </p:cNvSpPr>
              <p:nvPr/>
            </p:nvSpPr>
            <p:spPr bwMode="auto">
              <a:xfrm>
                <a:off x="7884763" y="5589570"/>
                <a:ext cx="1259237" cy="40635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kumimoji="1" lang="zh-CN" altLang="en-US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panose="02010600030101010101" pitchFamily="2" charset="-122"/>
                  </a:rPr>
                  <a:t>每日进行</a:t>
                </a:r>
                <a:endParaRPr kumimoji="1" lang="zh-CN" altLang="en-US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endParaRPr>
              </a:p>
            </p:txBody>
          </p:sp>
          <p:sp>
            <p:nvSpPr>
              <p:cNvPr id="708612" name="Text Box 4"/>
              <p:cNvSpPr txBox="1">
                <a:spLocks noChangeArrowheads="1"/>
              </p:cNvSpPr>
              <p:nvPr/>
            </p:nvSpPr>
            <p:spPr bwMode="auto">
              <a:xfrm>
                <a:off x="7164737" y="4220784"/>
                <a:ext cx="1514314" cy="41458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kumimoji="1" lang="zh-CN" altLang="en-US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panose="02010600030101010101" pitchFamily="2" charset="-122"/>
                  </a:rPr>
                  <a:t>每周</a:t>
                </a:r>
                <a:r>
                  <a:rPr kumimoji="1" lang="en-US" altLang="zh-CN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panose="02010600030101010101" pitchFamily="2" charset="-122"/>
                  </a:rPr>
                  <a:t>3-5</a:t>
                </a:r>
                <a:r>
                  <a:rPr kumimoji="1" lang="zh-CN" altLang="en-US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panose="02010600030101010101" pitchFamily="2" charset="-122"/>
                  </a:rPr>
                  <a:t>次</a:t>
                </a:r>
                <a:endParaRPr kumimoji="1" lang="zh-CN" altLang="en-US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endParaRPr>
              </a:p>
            </p:txBody>
          </p:sp>
          <p:sp>
            <p:nvSpPr>
              <p:cNvPr id="32778" name="Text Box 8"/>
              <p:cNvSpPr txBox="1">
                <a:spLocks noChangeArrowheads="1"/>
              </p:cNvSpPr>
              <p:nvPr/>
            </p:nvSpPr>
            <p:spPr bwMode="auto">
              <a:xfrm>
                <a:off x="0" y="5486400"/>
                <a:ext cx="1447800" cy="64135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1800" b="1">
                    <a:solidFill>
                      <a:srgbClr val="0000FF"/>
                    </a:solidFill>
                    <a:ea typeface="宋体" panose="02010600030101010101" pitchFamily="2" charset="-122"/>
                  </a:rPr>
                  <a:t>走、爬楼梯家务活动</a:t>
                </a:r>
                <a:endParaRPr kumimoji="1" lang="zh-CN" altLang="en-US" sz="1800" b="1">
                  <a:solidFill>
                    <a:srgbClr val="0000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779" name="Text Box 9"/>
              <p:cNvSpPr txBox="1">
                <a:spLocks noChangeArrowheads="1"/>
              </p:cNvSpPr>
              <p:nvPr/>
            </p:nvSpPr>
            <p:spPr bwMode="auto">
              <a:xfrm>
                <a:off x="179388" y="4149725"/>
                <a:ext cx="1192212" cy="64135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1800" b="1">
                    <a:solidFill>
                      <a:srgbClr val="0000FF"/>
                    </a:solidFill>
                    <a:ea typeface="宋体" panose="02010600030101010101" pitchFamily="2" charset="-122"/>
                  </a:rPr>
                  <a:t>有氧锻炼球类锻炼</a:t>
                </a:r>
                <a:endParaRPr kumimoji="1" lang="zh-CN" altLang="en-US" sz="1800" b="1">
                  <a:solidFill>
                    <a:srgbClr val="0000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780" name="Text Box 10"/>
              <p:cNvSpPr txBox="1">
                <a:spLocks noChangeArrowheads="1"/>
              </p:cNvSpPr>
              <p:nvPr/>
            </p:nvSpPr>
            <p:spPr bwMode="auto">
              <a:xfrm>
                <a:off x="755650" y="2565400"/>
                <a:ext cx="1368425" cy="641350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1800" b="1">
                    <a:solidFill>
                      <a:srgbClr val="0000FF"/>
                    </a:solidFill>
                    <a:ea typeface="宋体" panose="02010600030101010101" pitchFamily="2" charset="-122"/>
                  </a:rPr>
                  <a:t>休闲、力量与伸展活动</a:t>
                </a:r>
                <a:endParaRPr kumimoji="1" lang="zh-CN" altLang="en-US" sz="1800" b="1">
                  <a:solidFill>
                    <a:srgbClr val="0000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32781" name="Text Box 11"/>
              <p:cNvSpPr txBox="1">
                <a:spLocks noChangeArrowheads="1"/>
              </p:cNvSpPr>
              <p:nvPr/>
            </p:nvSpPr>
            <p:spPr bwMode="auto">
              <a:xfrm>
                <a:off x="1619250" y="1484313"/>
                <a:ext cx="1008063" cy="366712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zh-CN" altLang="en-US" sz="1800" b="1">
                    <a:solidFill>
                      <a:srgbClr val="0000FF"/>
                    </a:solidFill>
                    <a:ea typeface="宋体" panose="02010600030101010101" pitchFamily="2" charset="-122"/>
                  </a:rPr>
                  <a:t>看电视</a:t>
                </a:r>
                <a:endParaRPr kumimoji="1" lang="zh-CN" altLang="en-US" sz="1800" b="1">
                  <a:solidFill>
                    <a:srgbClr val="0000FF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708620" name="Text Box 12"/>
              <p:cNvSpPr txBox="1">
                <a:spLocks noChangeArrowheads="1"/>
              </p:cNvSpPr>
              <p:nvPr/>
            </p:nvSpPr>
            <p:spPr bwMode="auto">
              <a:xfrm>
                <a:off x="6301030" y="2565737"/>
                <a:ext cx="1440051" cy="39648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kumimoji="1" lang="zh-CN" altLang="en-US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panose="02010600030101010101" pitchFamily="2" charset="-122"/>
                  </a:rPr>
                  <a:t>每周</a:t>
                </a:r>
                <a:r>
                  <a:rPr kumimoji="1" lang="en-US" altLang="zh-CN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panose="02010600030101010101" pitchFamily="2" charset="-122"/>
                  </a:rPr>
                  <a:t>2-3</a:t>
                </a:r>
                <a:r>
                  <a:rPr kumimoji="1" lang="zh-CN" altLang="en-US" sz="2000" b="1">
                    <a:solidFill>
                      <a:srgbClr val="FFFF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宋体" panose="02010600030101010101" pitchFamily="2" charset="-122"/>
                  </a:rPr>
                  <a:t>次</a:t>
                </a:r>
                <a:endParaRPr kumimoji="1" lang="zh-CN" altLang="en-US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endParaRPr>
              </a:p>
            </p:txBody>
          </p:sp>
          <p:sp>
            <p:nvSpPr>
              <p:cNvPr id="32783" name="Rectangle 6"/>
              <p:cNvSpPr txBox="1">
                <a:spLocks noChangeArrowheads="1"/>
              </p:cNvSpPr>
              <p:nvPr/>
            </p:nvSpPr>
            <p:spPr bwMode="auto">
              <a:xfrm>
                <a:off x="0" y="6147284"/>
                <a:ext cx="9298983" cy="710716"/>
              </a:xfrm>
              <a:prstGeom prst="rect">
                <a:avLst/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3600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zh-CN" altLang="en-US" sz="2800" b="1" dirty="0">
                    <a:solidFill>
                      <a:srgbClr val="0066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每周</a:t>
                </a:r>
                <a:r>
                  <a:rPr lang="en-US" altLang="zh-CN" sz="2800" b="1" dirty="0">
                    <a:solidFill>
                      <a:srgbClr val="0066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7</a:t>
                </a:r>
                <a:r>
                  <a:rPr lang="zh-CN" altLang="en-US" sz="2800" b="1" dirty="0">
                    <a:solidFill>
                      <a:srgbClr val="006666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天进行锻炼的合理安排</a:t>
                </a:r>
                <a:endParaRPr lang="zh-CN" altLang="en-US" sz="2800" b="1" dirty="0">
                  <a:solidFill>
                    <a:srgbClr val="006666"/>
                  </a:solidFill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708613" name="Text Box 5"/>
            <p:cNvSpPr txBox="1">
              <a:spLocks noChangeArrowheads="1"/>
            </p:cNvSpPr>
            <p:nvPr/>
          </p:nvSpPr>
          <p:spPr bwMode="auto">
            <a:xfrm>
              <a:off x="5029200" y="1600200"/>
              <a:ext cx="1439863" cy="39687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kumimoji="1" lang="zh-CN" altLang="en-US" sz="2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anose="02010600030101010101" pitchFamily="2" charset="-122"/>
                </a:rPr>
                <a:t>尽量减少</a:t>
              </a:r>
              <a:endParaRPr kumimoji="1" lang="zh-CN" altLang="en-US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endParaRPr>
            </a:p>
          </p:txBody>
        </p:sp>
      </p:grpSp>
      <p:sp>
        <p:nvSpPr>
          <p:cNvPr id="3277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zh-CN" altLang="en-US" sz="2800" b="1" smtClean="0">
                <a:solidFill>
                  <a:srgbClr val="FF0000"/>
                </a:solidFill>
                <a:ea typeface="黑体" panose="02010609060101010101" pitchFamily="49" charset="-122"/>
              </a:rPr>
              <a:t>                             健身运动“金字塔”</a:t>
            </a:r>
            <a:endParaRPr lang="zh-CN" altLang="en-US" sz="2800" b="1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3657600" y="5334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en-US" sz="24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45" y="-104775"/>
            <a:ext cx="9225280" cy="62769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ZmZjOTkwYzkyYjNjN2Q1YWMxZDk0NzczNWI1N2MxMDUifQ==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3300">
                <a:gamma/>
                <a:shade val="46275"/>
                <a:invGamma/>
              </a:srgbClr>
            </a:gs>
            <a:gs pos="50000">
              <a:srgbClr val="FF3300"/>
            </a:gs>
            <a:gs pos="100000">
              <a:srgbClr val="FF3300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1556</Words>
  <Application>WPS 演示</Application>
  <PresentationFormat>全屏显示(4:3)</PresentationFormat>
  <Paragraphs>175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隶书</vt:lpstr>
      <vt:lpstr>黑体</vt:lpstr>
      <vt:lpstr>楷体</vt:lpstr>
      <vt:lpstr>Verdana</vt:lpstr>
      <vt:lpstr>楷体_GB2312</vt:lpstr>
      <vt:lpstr>新宋体</vt:lpstr>
      <vt:lpstr>楷体_GB2312</vt:lpstr>
      <vt:lpstr>华文楷体</vt:lpstr>
      <vt:lpstr>微软雅黑</vt:lpstr>
      <vt:lpstr>Arial Unicode MS</vt:lpstr>
      <vt:lpstr>Default Design</vt:lpstr>
      <vt:lpstr>1_Default Design</vt:lpstr>
      <vt:lpstr>PowerPoint 演示文稿</vt:lpstr>
      <vt:lpstr>PowerPoint 演示文稿</vt:lpstr>
      <vt:lpstr>PowerPoint 演示文稿</vt:lpstr>
      <vt:lpstr>（1）强度</vt:lpstr>
      <vt:lpstr>PowerPoint 演示文稿</vt:lpstr>
      <vt:lpstr> （2）时间</vt:lpstr>
      <vt:lpstr>（3）频次 </vt:lpstr>
      <vt:lpstr>  总  结：掌握有氧运动“三要素”要领：</vt:lpstr>
      <vt:lpstr>                             健身运动“金字塔”</vt:lpstr>
      <vt:lpstr>PowerPoint 演示文稿</vt:lpstr>
      <vt:lpstr>PowerPoint 演示文稿</vt:lpstr>
      <vt:lpstr>有氧运动需注意的事项——</vt:lpstr>
      <vt:lpstr>（二）注意有氧运动后身体的变化</vt:lpstr>
      <vt:lpstr>科学有氧运动自我掌控</vt:lpstr>
    </vt:vector>
  </TitlesOfParts>
  <Company>SHS,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</dc:creator>
  <cp:lastModifiedBy>Dly_</cp:lastModifiedBy>
  <cp:revision>998</cp:revision>
  <cp:lastPrinted>2001-11-07T14:33:00Z</cp:lastPrinted>
  <dcterms:created xsi:type="dcterms:W3CDTF">2000-01-14T15:25:00Z</dcterms:created>
  <dcterms:modified xsi:type="dcterms:W3CDTF">2024-07-01T07:26:33Z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350399460D0841F09ACB6EFDF6AC8E5D_12</vt:lpwstr>
  </property>
</Properties>
</file>