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handoutMasterIdLst>
    <p:handoutMasterId r:id="rId17"/>
  </p:handoutMasterIdLst>
  <p:sldIdLst>
    <p:sldId id="809" r:id="rId4"/>
    <p:sldId id="713" r:id="rId6"/>
    <p:sldId id="706" r:id="rId7"/>
    <p:sldId id="803" r:id="rId8"/>
    <p:sldId id="804" r:id="rId9"/>
    <p:sldId id="805" r:id="rId10"/>
    <p:sldId id="806" r:id="rId11"/>
    <p:sldId id="807" r:id="rId12"/>
    <p:sldId id="808" r:id="rId13"/>
    <p:sldId id="735" r:id="rId14"/>
    <p:sldId id="723" r:id="rId15"/>
    <p:sldId id="724" r:id="rId16"/>
  </p:sldIdLst>
  <p:sldSz cx="9144000" cy="6858000" type="screen4x3"/>
  <p:notesSz cx="6760845" cy="9931400"/>
  <p:custDataLst>
    <p:tags r:id="rId22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86153" initials="8" lastIdx="6" clrIdx="0"/>
  <p:cmAuthor id="7" name="sony" initials="s" lastIdx="1" clrIdx="6"/>
  <p:cmAuthor id="1" name="彦 赵" initials="彦" lastIdx="1" clrIdx="0"/>
  <p:cmAuthor id="2" name="hp" initials="h" lastIdx="1" clrIdx="1"/>
  <p:cmAuthor id="4" name="Administrator" initials="A" lastIdx="1" clrIdx="3"/>
  <p:cmAuthor id="75" name="作者" initials="A" lastIdx="0" clrIdx="24"/>
  <p:cmAuthor id="6" name="kyjk" initials="k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9999"/>
    <a:srgbClr val="38324C"/>
    <a:srgbClr val="FF0000"/>
    <a:srgbClr val="3366FF"/>
    <a:srgbClr val="006666"/>
    <a:srgbClr val="0033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82"/>
  </p:normalViewPr>
  <p:slideViewPr>
    <p:cSldViewPr showGuides="1">
      <p:cViewPr varScale="1">
        <p:scale>
          <a:sx n="78" d="100"/>
          <a:sy n="78" d="100"/>
        </p:scale>
        <p:origin x="1594" y="72"/>
      </p:cViewPr>
      <p:guideLst>
        <p:guide orient="horz" pos="221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9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5B4C4-E00D-4AB7-A9A1-CA0516B4461B}" type="doc">
      <dgm:prSet loTypeId="urn:microsoft.com/office/officeart/2005/8/layout/radial1#1" loCatId="relationship" qsTypeId="urn:microsoft.com/office/officeart/2005/8/quickstyle/3d1#1" qsCatId="3D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9088379D-3FB3-47DF-BA5D-199374588604}" type="pres">
      <dgm:prSet presAssocID="{0B05B4C4-E00D-4AB7-A9A1-CA0516B4461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C05428B-EB44-4BF8-AB0A-C8D4573C46E1}" type="presOf" srcId="{0B05B4C4-E00D-4AB7-A9A1-CA0516B4461B}" destId="{9088379D-3FB3-47DF-BA5D-199374588604}" srcOrd="0" destOrd="0" presId="urn:microsoft.com/office/officeart/2005/8/layout/radial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#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4513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A0820A-FE72-4AD6-BD66-FCEEE87948C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98525" y="744538"/>
            <a:ext cx="4965700" cy="37242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18050"/>
            <a:ext cx="5408613" cy="4468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32925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C22274-2746-4AC7-9948-31E85016142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BCF5C44-6EF1-4FA1-BC61-43315DC285BA}" type="slidenum">
              <a:rPr lang="en-US" altLang="zh-CN" sz="1200" smtClean="0">
                <a:solidFill>
                  <a:schemeClr val="tx1"/>
                </a:solidFill>
              </a:rPr>
            </a:fld>
            <a:endParaRPr lang="zh-CN" altLang="zh-CN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349158" y="194625"/>
            <a:ext cx="2727542" cy="589405"/>
            <a:chOff x="1350817" y="-40624"/>
            <a:chExt cx="3747416" cy="732054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1350817" y="-40624"/>
              <a:ext cx="3747416" cy="45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800" dirty="0">
                  <a:solidFill>
                    <a:srgbClr val="C00000"/>
                  </a:solidFill>
                </a:rPr>
                <a:t> 中 国 体 育 科 学 学 会</a:t>
              </a:r>
              <a:endParaRPr lang="zh-CN" alt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9" name="文本框 8"/>
            <p:cNvSpPr txBox="1"/>
            <p:nvPr userDrawn="1"/>
          </p:nvSpPr>
          <p:spPr>
            <a:xfrm>
              <a:off x="1393865" y="347391"/>
              <a:ext cx="3665838" cy="344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200" dirty="0"/>
                <a:t>CHINA SPORT SCIENCE SOCIETY</a:t>
              </a:r>
              <a:endParaRPr lang="zh-CN" altLang="en-US" sz="1200" dirty="0"/>
            </a:p>
          </p:txBody>
        </p:sp>
      </p:grpSp>
      <p:cxnSp>
        <p:nvCxnSpPr>
          <p:cNvPr id="10" name="直接连接符 9"/>
          <p:cNvCxnSpPr/>
          <p:nvPr userDrawn="1"/>
        </p:nvCxnSpPr>
        <p:spPr>
          <a:xfrm>
            <a:off x="35560" y="824865"/>
            <a:ext cx="9072880" cy="1143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图片 10" descr="图片包含 标牌&#10;&#10;已生成极高可信度的说明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7" y="201386"/>
            <a:ext cx="576000" cy="576000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5444490" y="162580"/>
            <a:ext cx="3366627" cy="523220"/>
          </a:xfrm>
          <a:prstGeom prst="rect">
            <a:avLst/>
          </a:prstGeom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100" dirty="0">
                <a:ln w="11430">
                  <a:noFill/>
                </a:ln>
                <a:solidFill>
                  <a:srgbClr val="3C8A2E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科学引体 科技撑体</a:t>
            </a:r>
            <a:endParaRPr lang="zh-CN" altLang="en-US" sz="2800" b="1" spc="100" dirty="0">
              <a:ln w="11430">
                <a:noFill/>
              </a:ln>
              <a:solidFill>
                <a:srgbClr val="3C8A2E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349158" y="194625"/>
            <a:ext cx="2727542" cy="589405"/>
            <a:chOff x="1350817" y="-40624"/>
            <a:chExt cx="3747416" cy="732054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1350817" y="-40624"/>
              <a:ext cx="3747416" cy="45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800" dirty="0">
                  <a:solidFill>
                    <a:srgbClr val="C00000"/>
                  </a:solidFill>
                </a:rPr>
                <a:t> 中 国 体 育 科 学 学 会</a:t>
              </a:r>
              <a:endParaRPr lang="zh-CN" alt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9" name="文本框 8"/>
            <p:cNvSpPr txBox="1"/>
            <p:nvPr userDrawn="1"/>
          </p:nvSpPr>
          <p:spPr>
            <a:xfrm>
              <a:off x="1393865" y="347391"/>
              <a:ext cx="3665838" cy="344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200" dirty="0"/>
                <a:t>CHINA SPORT SCIENCE SOCIETY</a:t>
              </a:r>
              <a:endParaRPr lang="zh-CN" altLang="en-US" sz="1200" dirty="0"/>
            </a:p>
          </p:txBody>
        </p:sp>
      </p:grpSp>
      <p:cxnSp>
        <p:nvCxnSpPr>
          <p:cNvPr id="10" name="直接连接符 9"/>
          <p:cNvCxnSpPr/>
          <p:nvPr userDrawn="1"/>
        </p:nvCxnSpPr>
        <p:spPr>
          <a:xfrm>
            <a:off x="35560" y="824865"/>
            <a:ext cx="9072880" cy="1143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图片 10" descr="图片包含 标牌&#10;&#10;已生成极高可信度的说明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7" y="201386"/>
            <a:ext cx="576000" cy="576000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5444490" y="162580"/>
            <a:ext cx="3366627" cy="523220"/>
          </a:xfrm>
          <a:prstGeom prst="rect">
            <a:avLst/>
          </a:prstGeom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100" dirty="0">
                <a:ln w="11430">
                  <a:noFill/>
                </a:ln>
                <a:solidFill>
                  <a:srgbClr val="3C8A2E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科学引体 科技撑体</a:t>
            </a:r>
            <a:endParaRPr lang="zh-CN" altLang="en-US" sz="2800" b="1" spc="100" dirty="0">
              <a:ln w="11430">
                <a:noFill/>
              </a:ln>
              <a:solidFill>
                <a:srgbClr val="3C8A2E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NULL" TargetMode="Externa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34.jpeg"/><Relationship Id="rId3" Type="http://schemas.openxmlformats.org/officeDocument/2006/relationships/hyperlink" Target="Nordic%20Walking%20_%20Die%20richtige%20Technik.mp4" TargetMode="Externa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image" Target="../media/image36.jpeg"/><Relationship Id="rId6" Type="http://schemas.openxmlformats.org/officeDocument/2006/relationships/image" Target="../media/image35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3" Type="http://schemas.openxmlformats.org/officeDocument/2006/relationships/slideLayout" Target="../slideLayouts/slideLayout20.xml"/><Relationship Id="rId12" Type="http://schemas.openxmlformats.org/officeDocument/2006/relationships/image" Target="../media/image27.jpeg"/><Relationship Id="rId11" Type="http://schemas.openxmlformats.org/officeDocument/2006/relationships/image" Target="../media/image26.jpeg"/><Relationship Id="rId10" Type="http://schemas.openxmlformats.org/officeDocument/2006/relationships/image" Target="../media/image25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0"/>
          <p:cNvSpPr/>
          <p:nvPr/>
        </p:nvSpPr>
        <p:spPr>
          <a:xfrm>
            <a:off x="340442" y="838420"/>
            <a:ext cx="8001000" cy="4724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buNone/>
            </a:pPr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如何 </a:t>
            </a:r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健身</a:t>
            </a:r>
            <a:r>
              <a:rPr lang="zh-CN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走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1" name="Rectangle 21"/>
          <p:cNvSpPr/>
          <p:nvPr/>
        </p:nvSpPr>
        <p:spPr>
          <a:xfrm>
            <a:off x="492842" y="1752547"/>
            <a:ext cx="7696200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buNone/>
            </a:pP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南京体育学院  孙  飙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30000"/>
              </a:lnSpc>
              <a:buNone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 eaLnBrk="1" hangingPunct="1">
              <a:lnSpc>
                <a:spcPct val="115000"/>
              </a:lnSpc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000" dirty="0">
              <a:ea typeface="宋体" panose="02010600030101010101" pitchFamily="2" charset="-122"/>
            </a:endParaRPr>
          </a:p>
        </p:txBody>
      </p:sp>
      <p:pic>
        <p:nvPicPr>
          <p:cNvPr id="32" name="图片 11" descr="D:\Backup\我的文档\Tencent Files\794477480\Image\C2C\FE7C70CE5ABE2271704D93D8216421F1.jpg"/>
          <p:cNvPicPr>
            <a:picLocks noChangeAspect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45275"/>
            <a:ext cx="287972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42" y="2252649"/>
            <a:ext cx="29019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 descr="4650761C3D09E553F4EF7D85207E521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43" y="4527337"/>
            <a:ext cx="1821238" cy="232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82" y="4646956"/>
            <a:ext cx="418623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3962083" y="1218883"/>
            <a:ext cx="3929062" cy="457200"/>
          </a:xfrm>
        </p:spPr>
        <p:txBody>
          <a:bodyPr vert="horz" wrap="square" lIns="91440" tIns="45720" rIns="91440" bIns="45720" anchor="ctr"/>
          <a:lstStyle/>
          <a:p>
            <a:pPr algn="l" eaLnBrk="1" hangingPunct="1">
              <a:lnSpc>
                <a:spcPts val="2400"/>
              </a:lnSpc>
            </a:pP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a typeface="黑体" panose="02010609060101010101" pitchFamily="49" charset="-122"/>
              </a:rPr>
              <a:t>倒走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ea typeface="黑体" panose="02010609060101010101" pitchFamily="49" charset="-122"/>
              </a:rPr>
              <a:t>的研究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4301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483" y="1218883"/>
            <a:ext cx="1219200" cy="154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47800"/>
            <a:ext cx="2163763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657600" y="838200"/>
            <a:ext cx="1371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lnSpc>
                <a:spcPts val="2400"/>
              </a:lnSpc>
              <a:buClrTx/>
              <a:buSzTx/>
              <a:buFontTx/>
              <a:defRPr/>
            </a:pPr>
            <a:r>
              <a:rPr kumimoji="0" lang="zh-CN" altLang="en-US" sz="1800" b="1" kern="0" cap="none" spc="0" normalizeH="0" baseline="0" noProof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 </a:t>
            </a:r>
            <a:r>
              <a:rPr kumimoji="0" lang="zh-CN" altLang="en-US" sz="1800" kern="0" cap="none" spc="0" normalizeH="0" baseline="0" noProof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竖脊肌</a:t>
            </a:r>
            <a:endParaRPr kumimoji="0" lang="zh-CN" altLang="en-US" sz="1600" kern="0" cap="none" spc="0" normalizeH="0" baseline="0" noProof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343400" y="3200400"/>
            <a:ext cx="4114800" cy="99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lnSpc>
                <a:spcPts val="2400"/>
              </a:lnSpc>
              <a:buClrTx/>
              <a:buSzTx/>
              <a:buFontTx/>
              <a:defRPr/>
            </a:pPr>
            <a:r>
              <a:rPr kumimoji="0" lang="zh-CN" altLang="en-US" sz="1400" b="1" kern="0" cap="none" spc="0" normalizeH="0" baseline="0" noProof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    国内外研究：倒走明显改善腘绳肌的柔韧性，对老年女性平衡能力有良好影响（闭眼单脚站立时间明显增长），对身体灵活性有良好影响。</a:t>
            </a:r>
            <a:endParaRPr kumimoji="0" lang="zh-CN" altLang="en-US" sz="1400" b="1" kern="0" cap="none" spc="0" normalizeH="0" baseline="0" noProof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cxnSp>
        <p:nvCxnSpPr>
          <p:cNvPr id="43015" name="直接箭头连接符 12"/>
          <p:cNvCxnSpPr/>
          <p:nvPr/>
        </p:nvCxnSpPr>
        <p:spPr>
          <a:xfrm rot="-10800000" flipV="1">
            <a:off x="3352800" y="1295400"/>
            <a:ext cx="609600" cy="3048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343400" y="1981200"/>
            <a:ext cx="4114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lnSpc>
                <a:spcPts val="2400"/>
              </a:lnSpc>
              <a:buClrTx/>
              <a:buSzTx/>
              <a:buFontTx/>
              <a:defRPr/>
            </a:pPr>
            <a:r>
              <a:rPr kumimoji="0" lang="zh-CN" altLang="en-US" sz="1400" b="1" kern="0" cap="none" spc="0" normalizeH="0" baseline="0" noProof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     北体大博士论文研究： 经常倒走，竖脊肌（在脊柱两侧突起的肌肉，起使脊椎伸直和稳固的作用）持续工作时间比正走明显增加。这可能对背部锻炼的效果会更好。</a:t>
            </a:r>
            <a:endParaRPr kumimoji="0" lang="zh-CN" altLang="en-US" sz="1400" b="1" kern="0" cap="none" spc="0" normalizeH="0" baseline="0" noProof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4301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323" y="3048000"/>
            <a:ext cx="1676400" cy="167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880428" y="4571683"/>
            <a:ext cx="7500938" cy="1928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lnSpc>
                <a:spcPts val="2400"/>
              </a:lnSpc>
              <a:buClrTx/>
              <a:buSzTx/>
              <a:buFontTx/>
              <a:defRPr/>
            </a:pPr>
            <a:r>
              <a:rPr kumimoji="0" lang="zh-CN" altLang="en-US" sz="1400" b="1" kern="0" cap="none" spc="0" normalizeH="0" baseline="0" noProof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    倒走可以改善偏瘫患者的动作控制和步态特征，有助于改善中风病人的步态不对称性；倒走可以改善帕金森患者的机能灵活性、步态特征和平衡能力。我国的学者已将倒走列入临床康复治疗方案。</a:t>
            </a:r>
            <a:endParaRPr kumimoji="0" lang="en-US" altLang="zh-CN" sz="1400" b="1" kern="0" cap="none" spc="0" normalizeH="0" baseline="0" noProof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R="0" defTabSz="914400" eaLnBrk="1" hangingPunct="1">
              <a:lnSpc>
                <a:spcPts val="2400"/>
              </a:lnSpc>
              <a:buClrTx/>
              <a:buSzTx/>
              <a:buFontTx/>
              <a:defRPr/>
            </a:pPr>
            <a:r>
              <a:rPr kumimoji="0" lang="zh-CN" altLang="en-US" sz="1400" b="1" kern="0" cap="none" spc="0" normalizeH="0" baseline="0" noProof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    倒走是一种积极、有效、安全的加速膝关节损伤康复的闭合动力链练习方式。</a:t>
            </a:r>
            <a:r>
              <a:rPr kumimoji="0" lang="zh-CN" altLang="en-US" sz="1400" b="1" kern="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。</a:t>
            </a:r>
            <a:endParaRPr kumimoji="0" lang="zh-CN" altLang="en-US" sz="1400" b="1" kern="0" cap="none" spc="0" normalizeH="0" baseline="0" noProof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R="0" defTabSz="914400" eaLnBrk="1" hangingPunct="1">
              <a:lnSpc>
                <a:spcPts val="2400"/>
              </a:lnSpc>
              <a:buClrTx/>
              <a:buSzTx/>
              <a:buFontTx/>
              <a:defRPr/>
            </a:pPr>
            <a:endParaRPr kumimoji="0" lang="zh-CN" altLang="en-US" sz="1400" b="1" kern="0" cap="none" spc="0" normalizeH="0" baseline="0" noProof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381000"/>
            <a:ext cx="8229600" cy="2274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419600"/>
            <a:ext cx="5429250" cy="1979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爆炸形 2 3">
            <a:hlinkClick r:id="rId3" action="ppaction://hlinkfile"/>
          </p:cNvPr>
          <p:cNvSpPr/>
          <p:nvPr/>
        </p:nvSpPr>
        <p:spPr>
          <a:xfrm>
            <a:off x="3124200" y="2590800"/>
            <a:ext cx="4953000" cy="170975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正确</a:t>
            </a:r>
            <a:r>
              <a:rPr kumimoji="0" lang="en-US" altLang="zh-CN" sz="2000" b="0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2000" b="0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错误</a:t>
            </a:r>
            <a:endParaRPr kumimoji="0" lang="en-US" altLang="zh-CN" sz="2000" b="0" i="0" u="none" strike="noStrike" kern="120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动作分析</a:t>
            </a:r>
            <a:endParaRPr kumimoji="0" lang="zh-CN" altLang="en-US" sz="2000" b="0" i="0" u="none" strike="noStrike" kern="120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61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238" y="4191000"/>
            <a:ext cx="2728912" cy="241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标注 5"/>
          <p:cNvSpPr/>
          <p:nvPr/>
        </p:nvSpPr>
        <p:spPr>
          <a:xfrm>
            <a:off x="381000" y="2819400"/>
            <a:ext cx="2209800" cy="1295400"/>
          </a:xfrm>
          <a:prstGeom prst="wedgeRoundRectCallout">
            <a:avLst>
              <a:gd name="adj1" fmla="val 43166"/>
              <a:gd name="adj2" fmla="val 6250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持杖走的动作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Nordic Walking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685800" y="9906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356112"/>
            <a:ext cx="3276600" cy="533400"/>
          </a:xfrm>
          <a:prstGeom prst="rect">
            <a:avLst/>
          </a:prstGeom>
        </p:spPr>
        <p:txBody>
          <a:bodyPr/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3200" b="1" kern="0" cap="none" spc="0" normalizeH="0" baseline="0" noProof="0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 </a:t>
            </a:r>
            <a:r>
              <a:rPr kumimoji="0" lang="zh-CN" altLang="en-US" sz="2400" b="1" kern="0" cap="none" spc="0" normalizeH="0" baseline="0" noProof="0" dirty="0" smtClean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持杖走的研究</a:t>
            </a:r>
            <a:endParaRPr kumimoji="0" lang="zh-CN" altLang="en-US" sz="2400" b="1" kern="0" cap="none" spc="0" normalizeH="0" baseline="0" noProof="0" dirty="0">
              <a:solidFill>
                <a:srgbClr val="006666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46084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267075"/>
            <a:ext cx="6934200" cy="300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Rectangle 2"/>
          <p:cNvSpPr txBox="1"/>
          <p:nvPr/>
        </p:nvSpPr>
        <p:spPr>
          <a:xfrm>
            <a:off x="0" y="1143000"/>
            <a:ext cx="7315200" cy="1905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）包括健走的所有的益处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）比健走运动负荷小，但效果收益大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）上下楼、上下山健走时，减轻脚部及膝关节压力、提高运动安全性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）可以方便利用手杖在户外、办公室或家里做手杖养生操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）手指接触手杖在锻炼过程中，也同时刺激了手部穴位，如：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6086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152400"/>
            <a:ext cx="2590800" cy="3668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638175" y="1603375"/>
            <a:ext cx="8277225" cy="4116705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国家体育总局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2015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月颁布的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《2014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年全民健身活动状况调查公报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中显示：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岁以上人群经常参加体育锻炼的比例为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33.9%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，其中首选走、跑锻炼的人群，达到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67.0%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（走为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54.6%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，跑为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12.4%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江苏省的最新抽样调查也显示：江苏省经常锻炼人群中，有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83.6%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的人首选的运动项目是走和跑（其中走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66.4%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、跑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17.2%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由此可见，行（走、跑）的人群是健身锻炼最多、最活跃的群体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07" name="Rectangle 17"/>
          <p:cNvSpPr/>
          <p:nvPr/>
        </p:nvSpPr>
        <p:spPr>
          <a:xfrm>
            <a:off x="457200" y="1143000"/>
            <a:ext cx="6771005" cy="30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6666"/>
                </a:solidFill>
                <a:ea typeface="黑体" panose="02010609060101010101" pitchFamily="49" charset="-122"/>
              </a:rPr>
              <a:t>   </a:t>
            </a:r>
            <a:r>
              <a:rPr lang="zh-CN" altLang="en-US" b="1" dirty="0" smtClean="0">
                <a:solidFill>
                  <a:srgbClr val="006666"/>
                </a:solidFill>
                <a:ea typeface="黑体" panose="02010609060101010101" pitchFamily="49" charset="-122"/>
              </a:rPr>
              <a:t>健身走的调查</a:t>
            </a:r>
            <a:endParaRPr lang="zh-CN" altLang="en-US" sz="2400" dirty="0">
              <a:solidFill>
                <a:srgbClr val="006666"/>
              </a:solidFill>
              <a:ea typeface="黑体" panose="02010609060101010101" pitchFamily="49" charset="-122"/>
            </a:endParaRPr>
          </a:p>
        </p:txBody>
      </p:sp>
      <p:pic>
        <p:nvPicPr>
          <p:cNvPr id="2150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810" y="4545965"/>
            <a:ext cx="2771140" cy="2007235"/>
          </a:xfrm>
          <a:prstGeom prst="rect">
            <a:avLst/>
          </a:prstGeom>
          <a:noFill/>
          <a:ln w="222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30" y="4629150"/>
            <a:ext cx="2680970" cy="1866900"/>
          </a:xfrm>
          <a:prstGeom prst="rect">
            <a:avLst/>
          </a:prstGeom>
          <a:noFill/>
          <a:ln w="349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990600"/>
            <a:ext cx="8115935" cy="282575"/>
          </a:xfrm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lang="zh-CN" altLang="en-US" sz="24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健身走的作用</a:t>
            </a:r>
            <a:endParaRPr lang="zh-CN" altLang="en-US" sz="2400" b="1" dirty="0" smtClean="0">
              <a:solidFill>
                <a:srgbClr val="0066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1" name="Rectangle 8"/>
          <p:cNvSpPr/>
          <p:nvPr/>
        </p:nvSpPr>
        <p:spPr>
          <a:xfrm>
            <a:off x="152400" y="1143000"/>
            <a:ext cx="8839200" cy="538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）促使脑部释放内啡肽，使心情愉悦；增加肺活量、降低嗜烟者对吸烟的渴望； 加强背肌力量，且对背部伤害较小；能明显增强腿脚骨骼和肌肉力量。</a:t>
            </a:r>
            <a:endParaRPr lang="en-US" altLang="zh-CN" sz="14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）以色列科学家阿列克斯．奥辛斯基博士经过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18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个月的研究发现：男性每天行走四公里，一周三次，对男性性功能障碍（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ED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）有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67%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的疗效。 </a:t>
            </a:r>
            <a:endParaRPr lang="zh-CN" altLang="en-US" sz="14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）据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新英格兰医学期刊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的最新报道，一周步行三小时以上，可以降低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35%-40%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的罹患心血管疾病风险。 </a:t>
            </a:r>
            <a:endParaRPr lang="zh-CN" altLang="en-US" sz="14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）美国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自然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杂志的最新报道称，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60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岁以上的人，一周三天，每次步行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45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分钟以上，可以预防老年痴呆。一周步行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小时以上，可以降低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20%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的乳腺癌罹患率，对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II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型糖尿病有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50%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的疗效。 </a:t>
            </a:r>
            <a:endParaRPr lang="en-US" altLang="zh-CN" sz="14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）英国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每日邮报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报道，由英国漫步者步行慈善会和麦克米兰癌症援助中心发布的报告显示，每天只需走路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20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分钟，每年就能帮助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3.7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万人远离癌症、心脏病和中风导致的过早死亡。</a:t>
            </a:r>
            <a:endParaRPr lang="en-US" altLang="zh-CN" sz="14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）美国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临床肿瘤学期刊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上发表的一篇研究显示，已患上乳腺癌的女性如果经常快走锻炼，生存率要比不爱走路的乳腺癌患者高</a:t>
            </a:r>
            <a:r>
              <a:rPr lang="en-US" altLang="zh-CN" sz="1400" b="1" dirty="0">
                <a:latin typeface="楷体_GB2312" pitchFamily="49" charset="-122"/>
                <a:ea typeface="楷体_GB2312" pitchFamily="49" charset="-122"/>
              </a:rPr>
              <a:t>45%</a:t>
            </a:r>
            <a:r>
              <a:rPr lang="zh-CN" altLang="en-US" sz="1400" b="1" dirty="0"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zh-CN" altLang="en-US" sz="16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江苏省肿瘤医院钟山亮等研究：乳腺癌的女性每周以</a:t>
            </a:r>
            <a:r>
              <a:rPr lang="en-US" altLang="zh-CN" sz="16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5-6</a:t>
            </a:r>
            <a:r>
              <a:rPr lang="zh-CN" altLang="en-US" sz="16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公里</a:t>
            </a:r>
            <a:r>
              <a:rPr lang="en-US" altLang="zh-CN" sz="16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sz="16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小时快走</a:t>
            </a:r>
            <a:r>
              <a:rPr lang="en-US" altLang="zh-CN" sz="16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16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个半钟头，可降低死亡率</a:t>
            </a:r>
            <a:r>
              <a:rPr lang="en-US" altLang="zh-CN" sz="16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39-48%</a:t>
            </a:r>
            <a:r>
              <a:rPr lang="zh-CN" altLang="en-US" sz="1200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（见</a:t>
            </a:r>
            <a:r>
              <a:rPr lang="en-US" altLang="zh-CN" sz="1200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2014《Eur J Epidemiol》5.147</a:t>
            </a:r>
            <a:r>
              <a:rPr lang="zh-CN" altLang="en-US" sz="1200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16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1600" b="1" dirty="0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7475" y="1182647"/>
            <a:ext cx="8915400" cy="1600200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）身体：下巴前伸，高抬头，两肩向后舒展。走时胸和腰要伸展。</a:t>
            </a:r>
            <a:endParaRPr lang="zh-CN" altLang="en-US" sz="1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5000"/>
              </a:lnSpc>
            </a:pP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）手臂：与脚的动作相对应自然摆出。大拇指似触非触衣服为佳，肘关节自然伸展与弯曲。</a:t>
            </a:r>
            <a:endParaRPr lang="zh-CN" altLang="en-US" sz="1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5000"/>
              </a:lnSpc>
            </a:pP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）腿脚部：伸直膝盖，脚跟先着地，然后身体重心由脚后跟向脚前掌方向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“滚动”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，最后由脚前掌踩地蹬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出（同仪仗队的“齐步走”）。</a:t>
            </a:r>
            <a:endParaRPr lang="zh-CN" altLang="en-US" sz="1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58385" y="773533"/>
            <a:ext cx="4343400" cy="3381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accent5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平常走≠健身走，健身走</a:t>
            </a:r>
            <a:r>
              <a:rPr lang="en-US" altLang="zh-CN" sz="1600" b="1" dirty="0">
                <a:solidFill>
                  <a:schemeClr val="accent5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1600" b="1" dirty="0">
                <a:solidFill>
                  <a:schemeClr val="accent5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锻炼走</a:t>
            </a:r>
            <a:r>
              <a:rPr lang="en-US" altLang="zh-CN" sz="1600" b="1" dirty="0">
                <a:solidFill>
                  <a:schemeClr val="accent5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1600" b="1" dirty="0">
                <a:solidFill>
                  <a:schemeClr val="accent5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加大负荷走</a:t>
            </a:r>
            <a:endParaRPr lang="zh-CN" altLang="en-US" sz="1600" b="1" dirty="0">
              <a:solidFill>
                <a:schemeClr val="accent5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6868" name="组合 10"/>
          <p:cNvGrpSpPr/>
          <p:nvPr/>
        </p:nvGrpSpPr>
        <p:grpSpPr bwMode="auto">
          <a:xfrm>
            <a:off x="236538" y="3124200"/>
            <a:ext cx="8643937" cy="3505200"/>
            <a:chOff x="309146" y="3195637"/>
            <a:chExt cx="8643871" cy="3505326"/>
          </a:xfrm>
        </p:grpSpPr>
        <p:sp>
          <p:nvSpPr>
            <p:cNvPr id="6" name="Rectangle 4"/>
            <p:cNvSpPr txBox="1">
              <a:spLocks noChangeArrowheads="1"/>
            </p:cNvSpPr>
            <p:nvPr/>
          </p:nvSpPr>
          <p:spPr bwMode="auto">
            <a:xfrm>
              <a:off x="4647750" y="3200400"/>
              <a:ext cx="3886170" cy="335292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pPr marL="342900" indent="-342900" algn="ctr" eaLnBrk="1" hangingPunct="1">
                <a:lnSpc>
                  <a:spcPct val="135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en-US" altLang="zh-CN" sz="800" b="1" kern="0" dirty="0">
                <a:solidFill>
                  <a:schemeClr val="tx1"/>
                </a:solidFill>
                <a:latin typeface="+mn-lt"/>
                <a:ea typeface="楷体_GB2312" pitchFamily="49" charset="-122"/>
              </a:endParaRPr>
            </a:p>
            <a:p>
              <a:pPr marL="342900" indent="-342900" algn="ctr" eaLnBrk="1" hangingPunct="1">
                <a:lnSpc>
                  <a:spcPct val="135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800" b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楷体_GB2312" pitchFamily="49" charset="-122"/>
                </a:rPr>
                <a:t>            ——</a:t>
              </a:r>
              <a:r>
                <a:rPr lang="zh-CN" altLang="en-US" sz="1800" b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楷体_GB2312" pitchFamily="49" charset="-122"/>
                </a:rPr>
                <a:t>健身走口诀</a:t>
              </a:r>
              <a:r>
                <a:rPr lang="en-US" altLang="zh-CN" sz="1800" b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楷体_GB2312" pitchFamily="49" charset="-122"/>
                </a:rPr>
                <a:t>——</a:t>
              </a:r>
              <a:endParaRPr lang="en-US" altLang="zh-CN" sz="1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_GB2312" pitchFamily="49" charset="-122"/>
              </a:endParaRPr>
            </a:p>
            <a:p>
              <a:pPr marL="342900" indent="-342900" algn="ctr" eaLnBrk="1" hangingPunct="1">
                <a:lnSpc>
                  <a:spcPct val="135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400" b="1" kern="0" spc="3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楷体_GB2312" pitchFamily="49" charset="-122"/>
                </a:rPr>
                <a:t>身体挺起</a:t>
              </a:r>
              <a:endParaRPr lang="en-US" altLang="zh-CN" sz="2400" b="1" kern="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_GB2312" pitchFamily="49" charset="-122"/>
              </a:endParaRPr>
            </a:p>
            <a:p>
              <a:pPr marL="342900" indent="-342900" algn="ctr" eaLnBrk="1" hangingPunct="1">
                <a:lnSpc>
                  <a:spcPct val="135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400" b="1" kern="0" spc="3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楷体_GB2312" pitchFamily="49" charset="-122"/>
                </a:rPr>
                <a:t>手臂摆起</a:t>
              </a:r>
              <a:endParaRPr lang="en-US" altLang="zh-CN" sz="2400" b="1" kern="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_GB2312" pitchFamily="49" charset="-122"/>
              </a:endParaRPr>
            </a:p>
            <a:p>
              <a:pPr marL="342900" indent="-342900" algn="ctr" eaLnBrk="1" hangingPunct="1">
                <a:lnSpc>
                  <a:spcPct val="135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400" b="1" kern="0" spc="3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楷体_GB2312" pitchFamily="49" charset="-122"/>
                </a:rPr>
                <a:t>脚跟着地</a:t>
              </a:r>
              <a:endParaRPr lang="en-US" altLang="zh-CN" sz="2400" b="1" kern="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_GB2312" pitchFamily="49" charset="-122"/>
              </a:endParaRPr>
            </a:p>
            <a:p>
              <a:pPr marL="342900" indent="-342900" algn="ctr" eaLnBrk="1" hangingPunct="1">
                <a:lnSpc>
                  <a:spcPct val="135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400" b="1" kern="0" spc="3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楷体_GB2312" pitchFamily="49" charset="-122"/>
                </a:rPr>
                <a:t>脚掌蹬地</a:t>
              </a:r>
              <a:endParaRPr lang="en-US" altLang="zh-CN" sz="2400" b="1" kern="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_GB2312" pitchFamily="49" charset="-122"/>
              </a:endParaRPr>
            </a:p>
            <a:p>
              <a:pPr marL="342900" indent="-342900" algn="ctr" eaLnBrk="1" hangingPunct="1">
                <a:lnSpc>
                  <a:spcPct val="135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1600" b="1" kern="0" dirty="0">
                <a:solidFill>
                  <a:schemeClr val="tx1"/>
                </a:solidFill>
                <a:latin typeface="+mn-lt"/>
                <a:ea typeface="楷体_GB2312" pitchFamily="49" charset="-122"/>
              </a:endParaRPr>
            </a:p>
          </p:txBody>
        </p:sp>
        <p:pic>
          <p:nvPicPr>
            <p:cNvPr id="36873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0077" y="4699755"/>
              <a:ext cx="1412940" cy="20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74" name="组合 9"/>
            <p:cNvGrpSpPr/>
            <p:nvPr/>
          </p:nvGrpSpPr>
          <p:grpSpPr bwMode="auto">
            <a:xfrm>
              <a:off x="309146" y="3195637"/>
              <a:ext cx="3919954" cy="3314700"/>
              <a:chOff x="309146" y="3195637"/>
              <a:chExt cx="3919954" cy="3314700"/>
            </a:xfrm>
          </p:grpSpPr>
          <p:grpSp>
            <p:nvGrpSpPr>
              <p:cNvPr id="36875" name="组合 3"/>
              <p:cNvGrpSpPr/>
              <p:nvPr/>
            </p:nvGrpSpPr>
            <p:grpSpPr bwMode="auto">
              <a:xfrm>
                <a:off x="309146" y="3195637"/>
                <a:ext cx="3919954" cy="3314700"/>
                <a:chOff x="309146" y="3195637"/>
                <a:chExt cx="3919954" cy="3314700"/>
              </a:xfrm>
            </p:grpSpPr>
            <p:pic>
              <p:nvPicPr>
                <p:cNvPr id="7" name="图片 6"/>
                <p:cNvPicPr/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47280" y="3195637"/>
                  <a:ext cx="3581373" cy="3314819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15875">
                  <a:solidFill>
                    <a:srgbClr val="FF3300"/>
                  </a:solidFill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</p:spPr>
            </p:pic>
            <p:sp>
              <p:nvSpPr>
                <p:cNvPr id="36878" name="文本框 2"/>
                <p:cNvSpPr txBox="1">
                  <a:spLocks noChangeArrowheads="1"/>
                </p:cNvSpPr>
                <p:nvPr/>
              </p:nvSpPr>
              <p:spPr bwMode="auto">
                <a:xfrm>
                  <a:off x="309146" y="3435170"/>
                  <a:ext cx="677108" cy="1752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>
                      <a:ea typeface="宋体" panose="02010600030101010101" pitchFamily="2" charset="-122"/>
                    </a:rPr>
                    <a:t>健身走的基本动作</a:t>
                  </a:r>
                  <a:endParaRPr lang="en-US" altLang="zh-CN" sz="1600" b="1">
                    <a:ea typeface="宋体" panose="02010600030101010101" pitchFamily="2" charset="-122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>
                      <a:solidFill>
                        <a:srgbClr val="FF0000"/>
                      </a:solidFill>
                      <a:ea typeface="宋体" panose="02010600030101010101" pitchFamily="2" charset="-122"/>
                    </a:rPr>
                    <a:t>滚动走</a:t>
                  </a:r>
                  <a:r>
                    <a:rPr lang="zh-CN" altLang="en-US" sz="1600" b="1">
                      <a:ea typeface="宋体" panose="02010600030101010101" pitchFamily="2" charset="-122"/>
                    </a:rPr>
                    <a:t>示意</a:t>
                  </a:r>
                  <a:endParaRPr lang="zh-CN" altLang="en-US" sz="1600" b="1"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6876" name="图片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9593" y="3625930"/>
                <a:ext cx="1006343" cy="1099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Rectangle 3"/>
          <p:cNvSpPr>
            <a:spLocks noGrp="1" noChangeArrowheads="1"/>
          </p:cNvSpPr>
          <p:nvPr>
            <p:ph type="title"/>
          </p:nvPr>
        </p:nvSpPr>
        <p:spPr>
          <a:xfrm>
            <a:off x="2555875" y="163933"/>
            <a:ext cx="3276600" cy="609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ea typeface="黑体" panose="02010609060101010101" pitchFamily="49" charset="-122"/>
              </a:rPr>
              <a:t>健身走</a:t>
            </a:r>
            <a:r>
              <a:rPr lang="zh-CN" altLang="en-US" sz="2400" b="1" dirty="0" smtClean="0">
                <a:solidFill>
                  <a:srgbClr val="006666"/>
                </a:solidFill>
                <a:ea typeface="黑体" panose="02010609060101010101" pitchFamily="49" charset="-122"/>
              </a:rPr>
              <a:t>的动作</a:t>
            </a:r>
            <a:endParaRPr lang="zh-CN" altLang="en-US" sz="2400" b="1" dirty="0" smtClean="0">
              <a:solidFill>
                <a:srgbClr val="006666"/>
              </a:solidFill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584" y="3989631"/>
            <a:ext cx="1752697" cy="10943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8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8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394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4800" y="609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健身走的研究</a:t>
            </a: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（实验依据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18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045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28600" y="152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健身走的研究</a:t>
            </a: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（实验依据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18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" y="1128252"/>
            <a:ext cx="91567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28600" y="457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健身走的研究</a:t>
            </a: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（实验依据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18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004" y="1054552"/>
            <a:ext cx="738664" cy="459740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spc="750" dirty="0">
                <a:solidFill>
                  <a:schemeClr val="accent1">
                    <a:lumMod val="50000"/>
                  </a:schemeClr>
                </a:solidFill>
                <a:latin typeface="+mj-lt"/>
                <a:ea typeface="黑体" panose="02010609060101010101" pitchFamily="49" charset="-122"/>
                <a:cs typeface="+mj-cs"/>
              </a:rPr>
              <a:t>功能性健身</a:t>
            </a:r>
            <a:r>
              <a:rPr lang="zh-CN" altLang="en-US" sz="2400" b="1" spc="75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黑体" panose="02010609060101010101" pitchFamily="49" charset="-122"/>
                <a:cs typeface="+mj-cs"/>
              </a:rPr>
              <a:t>走方法与</a:t>
            </a:r>
            <a:r>
              <a:rPr lang="zh-CN" altLang="en-US" sz="2400" b="1" spc="750" dirty="0">
                <a:solidFill>
                  <a:schemeClr val="accent1">
                    <a:lumMod val="50000"/>
                  </a:schemeClr>
                </a:solidFill>
                <a:latin typeface="+mj-lt"/>
                <a:ea typeface="黑体" panose="02010609060101010101" pitchFamily="49" charset="-122"/>
                <a:cs typeface="+mj-cs"/>
              </a:rPr>
              <a:t>功效</a:t>
            </a:r>
            <a:endParaRPr lang="zh-CN" altLang="en-US" sz="2400" b="1" spc="750" dirty="0">
              <a:solidFill>
                <a:schemeClr val="accent1">
                  <a:lumMod val="50000"/>
                </a:schemeClr>
              </a:solidFill>
              <a:latin typeface="+mj-lt"/>
              <a:ea typeface="黑体" panose="02010609060101010101" pitchFamily="49" charset="-122"/>
              <a:cs typeface="+mj-cs"/>
            </a:endParaRPr>
          </a:p>
        </p:txBody>
      </p:sp>
      <p:grpSp>
        <p:nvGrpSpPr>
          <p:cNvPr id="40963" name="组合 69"/>
          <p:cNvGrpSpPr/>
          <p:nvPr/>
        </p:nvGrpSpPr>
        <p:grpSpPr bwMode="auto">
          <a:xfrm>
            <a:off x="381000" y="152400"/>
            <a:ext cx="8686800" cy="6527800"/>
            <a:chOff x="381000" y="152400"/>
            <a:chExt cx="8686800" cy="6527632"/>
          </a:xfrm>
        </p:grpSpPr>
        <p:grpSp>
          <p:nvGrpSpPr>
            <p:cNvPr id="40964" name="组合 56"/>
            <p:cNvGrpSpPr/>
            <p:nvPr/>
          </p:nvGrpSpPr>
          <p:grpSpPr bwMode="auto">
            <a:xfrm>
              <a:off x="685800" y="1752600"/>
              <a:ext cx="8229600" cy="1436132"/>
              <a:chOff x="1295400" y="1905000"/>
              <a:chExt cx="8229600" cy="1436132"/>
            </a:xfrm>
          </p:grpSpPr>
          <p:grpSp>
            <p:nvGrpSpPr>
              <p:cNvPr id="41001" name="组合 55"/>
              <p:cNvGrpSpPr/>
              <p:nvPr/>
            </p:nvGrpSpPr>
            <p:grpSpPr bwMode="auto">
              <a:xfrm>
                <a:off x="1295400" y="1905000"/>
                <a:ext cx="8229600" cy="1436132"/>
                <a:chOff x="914400" y="2057400"/>
                <a:chExt cx="8229600" cy="1436132"/>
              </a:xfrm>
            </p:grpSpPr>
            <p:sp>
              <p:nvSpPr>
                <p:cNvPr id="36871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914400" y="2362151"/>
                  <a:ext cx="838200" cy="3381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16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宋体" panose="02010600030101010101" pitchFamily="2" charset="-122"/>
                    </a:rPr>
                    <a:t>强肩走</a:t>
                  </a:r>
                  <a:endParaRPr lang="zh-CN" altLang="en-US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</a:endParaRPr>
                </a:p>
              </p:txBody>
            </p:sp>
            <p:pic>
              <p:nvPicPr>
                <p:cNvPr id="41006" name="Picture 5" descr="D:\走路动作图(更新)\读动：走路\健身走高清图\主要健身走\2强肩走\1飞翔走.JPG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5000" y="2057400"/>
                  <a:ext cx="1620000" cy="108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07" name="Picture 6" descr="D:\走路动作图(更新)\读动：走路\健身走高清图\主要健身走\2强肩走\2扩胸走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9600" y="2057400"/>
                  <a:ext cx="1620000" cy="108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08" name="Picture 7" descr="D:\走路动作图(更新)\读动：走路\健身走高清图\主要健身走\2强肩走\3前后击掌走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57400"/>
                  <a:ext cx="1620000" cy="108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009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3962400" y="3124200"/>
                  <a:ext cx="26670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900">
                      <a:ea typeface="宋体" panose="02010600030101010101" pitchFamily="2" charset="-122"/>
                    </a:rPr>
                    <a:t>要领：双臂水平，做前曲臂、后直臂的扩胸动作</a:t>
                  </a:r>
                  <a:endParaRPr lang="zh-CN" altLang="en-US" sz="900">
                    <a:ea typeface="宋体" panose="02010600030101010101" pitchFamily="2" charset="-122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900">
                      <a:ea typeface="宋体" panose="02010600030101010101" pitchFamily="2" charset="-122"/>
                    </a:rPr>
                    <a:t>功效：加强肩部、胸部的锻炼，增强肺功能</a:t>
                  </a:r>
                  <a:endParaRPr lang="zh-CN" altLang="en-US" sz="9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010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1447800" y="3124200"/>
                  <a:ext cx="24384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900">
                      <a:ea typeface="宋体" panose="02010600030101010101" pitchFamily="2" charset="-122"/>
                    </a:rPr>
                    <a:t>要领：双臂伸直，在身体两侧做上、下挥动</a:t>
                  </a:r>
                  <a:endParaRPr lang="zh-CN" altLang="en-US" sz="900">
                    <a:ea typeface="宋体" panose="02010600030101010101" pitchFamily="2" charset="-122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900">
                      <a:ea typeface="宋体" panose="02010600030101010101" pitchFamily="2" charset="-122"/>
                    </a:rPr>
                    <a:t>功效：加强肩部锻炼，提高肩关节活动度</a:t>
                  </a:r>
                  <a:endParaRPr lang="zh-CN" altLang="en-US" sz="9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011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6629400" y="3124200"/>
                  <a:ext cx="25146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900">
                      <a:ea typeface="宋体" panose="02010600030101010101" pitchFamily="2" charset="-122"/>
                    </a:rPr>
                    <a:t>要领：双手在身体前后交替击掌</a:t>
                  </a:r>
                  <a:endParaRPr lang="zh-CN" altLang="en-US" sz="900">
                    <a:ea typeface="宋体" panose="02010600030101010101" pitchFamily="2" charset="-122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900">
                      <a:ea typeface="宋体" panose="02010600030101010101" pitchFamily="2" charset="-122"/>
                    </a:rPr>
                    <a:t>功效：加强掌部、臂部锻炼，增强全身调理</a:t>
                  </a:r>
                  <a:endParaRPr lang="zh-CN" altLang="en-US" sz="9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6" name="Rectangle 2"/>
              <p:cNvSpPr txBox="1">
                <a:spLocks noChangeArrowheads="1"/>
              </p:cNvSpPr>
              <p:nvPr/>
            </p:nvSpPr>
            <p:spPr>
              <a:xfrm>
                <a:off x="7315200" y="2666939"/>
                <a:ext cx="1524000" cy="300030"/>
              </a:xfrm>
              <a:prstGeom prst="rect">
                <a:avLst/>
              </a:prstGeom>
            </p:spPr>
            <p:txBody>
              <a:bodyPr/>
              <a:lstStyle/>
              <a:p>
                <a:pPr algn="ctr" eaLnBrk="1" hangingPunct="1">
                  <a:lnSpc>
                    <a:spcPts val="24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1400" b="1" kern="0" dirty="0">
                    <a:latin typeface="黑体" panose="02010609060101010101" pitchFamily="49" charset="-122"/>
                    <a:ea typeface="黑体" panose="02010609060101010101" pitchFamily="49" charset="-122"/>
                    <a:cs typeface="+mj-cs"/>
                  </a:rPr>
                  <a:t>前后击掌走</a:t>
                </a:r>
                <a:endParaRPr lang="zh-CN" altLang="en-US" sz="1400" b="1" kern="0" dirty="0">
                  <a:latin typeface="+mj-lt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39" name="Rectangle 2"/>
              <p:cNvSpPr txBox="1">
                <a:spLocks noChangeArrowheads="1"/>
              </p:cNvSpPr>
              <p:nvPr/>
            </p:nvSpPr>
            <p:spPr>
              <a:xfrm>
                <a:off x="4800600" y="2666939"/>
                <a:ext cx="1524000" cy="300030"/>
              </a:xfrm>
              <a:prstGeom prst="rect">
                <a:avLst/>
              </a:prstGeom>
            </p:spPr>
            <p:txBody>
              <a:bodyPr/>
              <a:lstStyle/>
              <a:p>
                <a:pPr algn="ctr" eaLnBrk="1" hangingPunct="1">
                  <a:lnSpc>
                    <a:spcPts val="24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1400" b="1" kern="0" dirty="0">
                    <a:latin typeface="黑体" panose="02010609060101010101" pitchFamily="49" charset="-122"/>
                    <a:ea typeface="黑体" panose="02010609060101010101" pitchFamily="49" charset="-122"/>
                    <a:cs typeface="+mj-cs"/>
                  </a:rPr>
                  <a:t>扩胸走</a:t>
                </a:r>
                <a:endParaRPr lang="zh-CN" altLang="en-US" sz="1400" b="1" kern="0" dirty="0">
                  <a:latin typeface="+mj-lt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40" name="Rectangle 2"/>
              <p:cNvSpPr txBox="1">
                <a:spLocks noChangeArrowheads="1"/>
              </p:cNvSpPr>
              <p:nvPr/>
            </p:nvSpPr>
            <p:spPr>
              <a:xfrm>
                <a:off x="2286000" y="2666939"/>
                <a:ext cx="1524000" cy="300030"/>
              </a:xfrm>
              <a:prstGeom prst="rect">
                <a:avLst/>
              </a:prstGeom>
            </p:spPr>
            <p:txBody>
              <a:bodyPr/>
              <a:lstStyle/>
              <a:p>
                <a:pPr algn="ctr" eaLnBrk="1" hangingPunct="1">
                  <a:lnSpc>
                    <a:spcPts val="24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1400" b="1" kern="0" dirty="0">
                    <a:latin typeface="黑体" panose="02010609060101010101" pitchFamily="49" charset="-122"/>
                    <a:ea typeface="黑体" panose="02010609060101010101" pitchFamily="49" charset="-122"/>
                    <a:cs typeface="+mj-cs"/>
                  </a:rPr>
                  <a:t>飞翔走</a:t>
                </a:r>
                <a:endParaRPr lang="zh-CN" altLang="en-US" sz="1400" b="1" kern="0" dirty="0">
                  <a:latin typeface="+mj-lt"/>
                  <a:ea typeface="黑体" panose="02010609060101010101" pitchFamily="49" charset="-122"/>
                  <a:cs typeface="+mj-cs"/>
                </a:endParaRPr>
              </a:p>
            </p:txBody>
          </p:sp>
        </p:grpSp>
        <p:grpSp>
          <p:nvGrpSpPr>
            <p:cNvPr id="40965" name="组合 50"/>
            <p:cNvGrpSpPr/>
            <p:nvPr/>
          </p:nvGrpSpPr>
          <p:grpSpPr bwMode="auto">
            <a:xfrm>
              <a:off x="609600" y="152400"/>
              <a:ext cx="8343842" cy="1443340"/>
              <a:chOff x="838200" y="228600"/>
              <a:chExt cx="8343842" cy="1443340"/>
            </a:xfrm>
          </p:grpSpPr>
          <p:sp>
            <p:nvSpPr>
              <p:cNvPr id="36870" name="TextBox 17"/>
              <p:cNvSpPr txBox="1">
                <a:spLocks noChangeArrowheads="1"/>
              </p:cNvSpPr>
              <p:nvPr/>
            </p:nvSpPr>
            <p:spPr bwMode="auto">
              <a:xfrm>
                <a:off x="838200" y="609590"/>
                <a:ext cx="914400" cy="3381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</a:rPr>
                  <a:t>拍打走</a:t>
                </a:r>
                <a:endParaRPr lang="zh-CN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</a:endParaRPr>
              </a:p>
            </p:txBody>
          </p:sp>
          <p:grpSp>
            <p:nvGrpSpPr>
              <p:cNvPr id="40989" name="组合 47"/>
              <p:cNvGrpSpPr/>
              <p:nvPr/>
            </p:nvGrpSpPr>
            <p:grpSpPr bwMode="auto">
              <a:xfrm>
                <a:off x="6934200" y="228600"/>
                <a:ext cx="1620000" cy="1080000"/>
                <a:chOff x="7391400" y="1524000"/>
                <a:chExt cx="1620000" cy="1080000"/>
              </a:xfrm>
            </p:grpSpPr>
            <p:pic>
              <p:nvPicPr>
                <p:cNvPr id="40999" name="Picture 4" descr="D:\走路动作图(更新)\读动：走路\健身走高清图\主要健身走\1拍打走\拍外踝走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1524000"/>
                  <a:ext cx="1620000" cy="108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Rectangle 2"/>
                <p:cNvSpPr txBox="1">
                  <a:spLocks noChangeArrowheads="1"/>
                </p:cNvSpPr>
                <p:nvPr/>
              </p:nvSpPr>
              <p:spPr>
                <a:xfrm>
                  <a:off x="7391400" y="2285980"/>
                  <a:ext cx="1524000" cy="30003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algn="ctr" eaLnBrk="1" hangingPunct="1">
                    <a:lnSpc>
                      <a:spcPts val="2400"/>
                    </a:lnSpc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1400" b="1" kern="0" dirty="0">
                      <a:latin typeface="黑体" panose="02010609060101010101" pitchFamily="49" charset="-122"/>
                      <a:ea typeface="黑体" panose="02010609060101010101" pitchFamily="49" charset="-122"/>
                      <a:cs typeface="+mj-cs"/>
                    </a:rPr>
                    <a:t>拍外膝走</a:t>
                  </a:r>
                  <a:endParaRPr lang="zh-CN" altLang="en-US" sz="1400" b="1" kern="0" dirty="0">
                    <a:latin typeface="+mj-lt"/>
                    <a:ea typeface="黑体" panose="02010609060101010101" pitchFamily="49" charset="-122"/>
                    <a:cs typeface="+mj-cs"/>
                  </a:endParaRPr>
                </a:p>
              </p:txBody>
            </p:sp>
          </p:grpSp>
          <p:grpSp>
            <p:nvGrpSpPr>
              <p:cNvPr id="40990" name="组合 46"/>
              <p:cNvGrpSpPr/>
              <p:nvPr/>
            </p:nvGrpSpPr>
            <p:grpSpPr bwMode="auto">
              <a:xfrm>
                <a:off x="4419600" y="228600"/>
                <a:ext cx="1620000" cy="1080000"/>
                <a:chOff x="3886200" y="152400"/>
                <a:chExt cx="1620000" cy="1080000"/>
              </a:xfrm>
            </p:grpSpPr>
            <p:pic>
              <p:nvPicPr>
                <p:cNvPr id="40997" name="Picture 3" descr="D:\走路动作图(更新)\读动：走路\健身走高清图\主要健身走\1拍打走\2拍胸走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6200" y="152400"/>
                  <a:ext cx="1620000" cy="108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Rectangle 2"/>
                <p:cNvSpPr txBox="1">
                  <a:spLocks noChangeArrowheads="1"/>
                </p:cNvSpPr>
                <p:nvPr/>
              </p:nvSpPr>
              <p:spPr>
                <a:xfrm>
                  <a:off x="3886200" y="914380"/>
                  <a:ext cx="1524000" cy="30003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algn="ctr" eaLnBrk="1" hangingPunct="1">
                    <a:lnSpc>
                      <a:spcPts val="2400"/>
                    </a:lnSpc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1400" b="1" kern="0" dirty="0">
                      <a:latin typeface="黑体" panose="02010609060101010101" pitchFamily="49" charset="-122"/>
                      <a:ea typeface="黑体" panose="02010609060101010101" pitchFamily="49" charset="-122"/>
                      <a:cs typeface="+mj-cs"/>
                    </a:rPr>
                    <a:t>拍胸走</a:t>
                  </a:r>
                  <a:endParaRPr lang="zh-CN" altLang="en-US" sz="1400" b="1" kern="0" dirty="0">
                    <a:latin typeface="+mj-lt"/>
                    <a:ea typeface="黑体" panose="02010609060101010101" pitchFamily="49" charset="-122"/>
                    <a:cs typeface="+mj-cs"/>
                  </a:endParaRPr>
                </a:p>
              </p:txBody>
            </p:sp>
          </p:grpSp>
          <p:grpSp>
            <p:nvGrpSpPr>
              <p:cNvPr id="40991" name="组合 45"/>
              <p:cNvGrpSpPr/>
              <p:nvPr/>
            </p:nvGrpSpPr>
            <p:grpSpPr bwMode="auto">
              <a:xfrm>
                <a:off x="1905000" y="228600"/>
                <a:ext cx="1619394" cy="1080000"/>
                <a:chOff x="2057400" y="152400"/>
                <a:chExt cx="1619394" cy="1080000"/>
              </a:xfrm>
            </p:grpSpPr>
            <p:pic>
              <p:nvPicPr>
                <p:cNvPr id="40995" name="Picture 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7400" y="152400"/>
                  <a:ext cx="1619394" cy="108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" name="Rectangle 2"/>
                <p:cNvSpPr txBox="1">
                  <a:spLocks noChangeArrowheads="1"/>
                </p:cNvSpPr>
                <p:nvPr/>
              </p:nvSpPr>
              <p:spPr>
                <a:xfrm>
                  <a:off x="2057400" y="914380"/>
                  <a:ext cx="1524000" cy="30003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algn="ctr" eaLnBrk="1" hangingPunct="1">
                    <a:lnSpc>
                      <a:spcPts val="2400"/>
                    </a:lnSpc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1400" b="1" kern="0" dirty="0">
                      <a:latin typeface="黑体" panose="02010609060101010101" pitchFamily="49" charset="-122"/>
                      <a:ea typeface="黑体" panose="02010609060101010101" pitchFamily="49" charset="-122"/>
                      <a:cs typeface="+mj-cs"/>
                    </a:rPr>
                    <a:t>拍肩走</a:t>
                  </a:r>
                  <a:endParaRPr lang="zh-CN" altLang="en-US" sz="1400" b="1" kern="0" dirty="0">
                    <a:latin typeface="+mj-lt"/>
                    <a:ea typeface="黑体" panose="02010609060101010101" pitchFamily="49" charset="-122"/>
                    <a:cs typeface="+mj-cs"/>
                  </a:endParaRPr>
                </a:p>
              </p:txBody>
            </p:sp>
          </p:grpSp>
          <p:sp>
            <p:nvSpPr>
              <p:cNvPr id="40992" name="TextBox 44"/>
              <p:cNvSpPr txBox="1">
                <a:spLocks noChangeArrowheads="1"/>
              </p:cNvSpPr>
              <p:nvPr/>
            </p:nvSpPr>
            <p:spPr bwMode="auto">
              <a:xfrm>
                <a:off x="1371600" y="1295400"/>
                <a:ext cx="2667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zh-CN" sz="900">
                    <a:ea typeface="宋体" panose="02010600030101010101" pitchFamily="2" charset="-122"/>
                  </a:rPr>
                  <a:t>要领：双手交替拍打肩膀的中间部位（肩井穴）</a:t>
                </a:r>
                <a:endParaRPr lang="zh-CN" altLang="zh-CN" sz="900">
                  <a:ea typeface="宋体" panose="02010600030101010101" pitchFamily="2" charset="-122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zh-CN" sz="900">
                    <a:ea typeface="宋体" panose="02010600030101010101" pitchFamily="2" charset="-122"/>
                  </a:rPr>
                  <a:t>功效：加强肩、颈部的肌肉放松，舒缓颈椎疲劳</a:t>
                </a:r>
                <a:endParaRPr lang="zh-CN" altLang="en-US" sz="900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993" name="TextBox 48"/>
              <p:cNvSpPr txBox="1">
                <a:spLocks noChangeArrowheads="1"/>
              </p:cNvSpPr>
              <p:nvPr/>
            </p:nvSpPr>
            <p:spPr bwMode="auto">
              <a:xfrm>
                <a:off x="4038600" y="1295400"/>
                <a:ext cx="2667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ea typeface="宋体" panose="02010600030101010101" pitchFamily="2" charset="-122"/>
                  </a:rPr>
                  <a:t>要领：双手交替拍打胸部外侧及腋下（淋巴结）</a:t>
                </a:r>
                <a:endParaRPr lang="zh-CN" altLang="en-US" sz="900">
                  <a:ea typeface="宋体" panose="02010600030101010101" pitchFamily="2" charset="-122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ea typeface="宋体" panose="02010600030101010101" pitchFamily="2" charset="-122"/>
                  </a:rPr>
                  <a:t>功效：加强全身淋巴循环，提高免疫力</a:t>
                </a:r>
                <a:endParaRPr lang="zh-CN" altLang="en-US" sz="900">
                  <a:ea typeface="宋体" panose="02010600030101010101" pitchFamily="2" charset="-122"/>
                </a:endParaRPr>
              </a:p>
            </p:txBody>
          </p:sp>
          <p:sp>
            <p:nvSpPr>
              <p:cNvPr id="40994" name="TextBox 49"/>
              <p:cNvSpPr txBox="1">
                <a:spLocks noChangeArrowheads="1"/>
              </p:cNvSpPr>
              <p:nvPr/>
            </p:nvSpPr>
            <p:spPr bwMode="auto">
              <a:xfrm>
                <a:off x="6591358" y="1302582"/>
                <a:ext cx="2590684" cy="369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ea typeface="宋体" panose="02010600030101010101" pitchFamily="2" charset="-122"/>
                  </a:rPr>
                  <a:t>要领：同侧手交替拍打抬起来的膝外侧（足三里）</a:t>
                </a:r>
                <a:endParaRPr lang="en-US" altLang="zh-CN" sz="900">
                  <a:ea typeface="宋体" panose="02010600030101010101" pitchFamily="2" charset="-122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ea typeface="宋体" panose="02010600030101010101" pitchFamily="2" charset="-122"/>
                  </a:rPr>
                  <a:t>功效：加强髋、膝活动度，增强消化系统功能</a:t>
                </a:r>
                <a:endParaRPr lang="zh-CN" altLang="en-US" sz="9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0966" name="组合 62"/>
            <p:cNvGrpSpPr/>
            <p:nvPr/>
          </p:nvGrpSpPr>
          <p:grpSpPr bwMode="auto">
            <a:xfrm>
              <a:off x="381000" y="3429000"/>
              <a:ext cx="8534400" cy="1436132"/>
              <a:chOff x="457200" y="3581400"/>
              <a:chExt cx="8534400" cy="1436132"/>
            </a:xfrm>
          </p:grpSpPr>
          <p:sp>
            <p:nvSpPr>
              <p:cNvPr id="36872" name="TextBox 19"/>
              <p:cNvSpPr txBox="1">
                <a:spLocks noChangeArrowheads="1"/>
              </p:cNvSpPr>
              <p:nvPr/>
            </p:nvSpPr>
            <p:spPr bwMode="auto">
              <a:xfrm>
                <a:off x="457200" y="3962306"/>
                <a:ext cx="1447800" cy="3381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1400" b="1" dirty="0">
                    <a:solidFill>
                      <a:srgbClr val="FF0000"/>
                    </a:solidFill>
                    <a:ea typeface="宋体" panose="02010600030101010101" pitchFamily="2" charset="-122"/>
                  </a:rPr>
                  <a:t>        </a:t>
                </a:r>
                <a:r>
                  <a:rPr lang="zh-CN" altLang="en-US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</a:rPr>
                  <a:t>强腰走</a:t>
                </a:r>
                <a:endParaRPr lang="zh-CN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</a:endParaRPr>
              </a:p>
            </p:txBody>
          </p:sp>
          <p:pic>
            <p:nvPicPr>
              <p:cNvPr id="40979" name="Picture 8" descr="D:\走路动作图(更新)\读动：走路\健身走高清图\主要健身走\3强腰走\1转腰走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3581400"/>
                <a:ext cx="1676400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80" name="Picture 9" descr="D:\走路动作图(更新)\读动：走路\健身走高清图\主要健身走\3强腰走\2侧身走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3581400"/>
                <a:ext cx="1696200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81" name="Picture 10" descr="D:\走路动作图(更新)\读动：走路\健身走高清图\主要健身走\3强腰走\3扭跨走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3581400"/>
                <a:ext cx="1620000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ectangle 2"/>
              <p:cNvSpPr txBox="1">
                <a:spLocks noChangeArrowheads="1"/>
              </p:cNvSpPr>
              <p:nvPr/>
            </p:nvSpPr>
            <p:spPr>
              <a:xfrm>
                <a:off x="1752600" y="4343296"/>
                <a:ext cx="1524000" cy="298442"/>
              </a:xfrm>
              <a:prstGeom prst="rect">
                <a:avLst/>
              </a:prstGeom>
            </p:spPr>
            <p:txBody>
              <a:bodyPr/>
              <a:lstStyle/>
              <a:p>
                <a:pPr algn="ctr" eaLnBrk="1" hangingPunct="1">
                  <a:lnSpc>
                    <a:spcPts val="24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1400" b="1" kern="0" dirty="0">
                    <a:latin typeface="黑体" panose="02010609060101010101" pitchFamily="49" charset="-122"/>
                    <a:ea typeface="黑体" panose="02010609060101010101" pitchFamily="49" charset="-122"/>
                    <a:cs typeface="+mj-cs"/>
                  </a:rPr>
                  <a:t>转腰走</a:t>
                </a:r>
                <a:endParaRPr lang="zh-CN" altLang="en-US" sz="1400" b="1" kern="0" dirty="0">
                  <a:latin typeface="+mj-lt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34" name="Rectangle 2"/>
              <p:cNvSpPr txBox="1">
                <a:spLocks noChangeArrowheads="1"/>
              </p:cNvSpPr>
              <p:nvPr/>
            </p:nvSpPr>
            <p:spPr>
              <a:xfrm>
                <a:off x="4267200" y="4343296"/>
                <a:ext cx="1524000" cy="298442"/>
              </a:xfrm>
              <a:prstGeom prst="rect">
                <a:avLst/>
              </a:prstGeom>
            </p:spPr>
            <p:txBody>
              <a:bodyPr/>
              <a:lstStyle/>
              <a:p>
                <a:pPr algn="ctr" eaLnBrk="1" hangingPunct="1">
                  <a:lnSpc>
                    <a:spcPts val="24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1400" b="1" kern="0" dirty="0">
                    <a:latin typeface="黑体" panose="02010609060101010101" pitchFamily="49" charset="-122"/>
                    <a:ea typeface="黑体" panose="02010609060101010101" pitchFamily="49" charset="-122"/>
                    <a:cs typeface="+mj-cs"/>
                  </a:rPr>
                  <a:t>侧身走</a:t>
                </a:r>
                <a:endParaRPr lang="zh-CN" altLang="en-US" sz="1400" b="1" kern="0" dirty="0">
                  <a:latin typeface="+mj-lt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35" name="Rectangle 2"/>
              <p:cNvSpPr txBox="1">
                <a:spLocks noChangeArrowheads="1"/>
              </p:cNvSpPr>
              <p:nvPr/>
            </p:nvSpPr>
            <p:spPr>
              <a:xfrm>
                <a:off x="6781800" y="4343296"/>
                <a:ext cx="1524000" cy="298442"/>
              </a:xfrm>
              <a:prstGeom prst="rect">
                <a:avLst/>
              </a:prstGeom>
            </p:spPr>
            <p:txBody>
              <a:bodyPr/>
              <a:lstStyle/>
              <a:p>
                <a:pPr algn="ctr" eaLnBrk="1" hangingPunct="1">
                  <a:lnSpc>
                    <a:spcPts val="24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1400" b="1" kern="0" dirty="0">
                    <a:latin typeface="黑体" panose="02010609060101010101" pitchFamily="49" charset="-122"/>
                    <a:ea typeface="黑体" panose="02010609060101010101" pitchFamily="49" charset="-122"/>
                    <a:cs typeface="+mj-cs"/>
                  </a:rPr>
                  <a:t>扭胯走</a:t>
                </a:r>
                <a:endParaRPr lang="zh-CN" altLang="en-US" sz="1400" b="1" kern="0" dirty="0">
                  <a:latin typeface="+mj-lt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40985" name="TextBox 54"/>
              <p:cNvSpPr txBox="1">
                <a:spLocks noChangeArrowheads="1"/>
              </p:cNvSpPr>
              <p:nvPr/>
            </p:nvSpPr>
            <p:spPr bwMode="auto">
              <a:xfrm>
                <a:off x="1447800" y="4648200"/>
                <a:ext cx="2438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ea typeface="宋体" panose="02010600030101010101" pitchFamily="2" charset="-122"/>
                  </a:rPr>
                  <a:t>要领：向身体两侧做转腰动作，跨步向前走</a:t>
                </a:r>
                <a:endParaRPr lang="zh-CN" altLang="en-US" sz="900">
                  <a:ea typeface="宋体" panose="02010600030101010101" pitchFamily="2" charset="-122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ea typeface="宋体" panose="02010600030101010101" pitchFamily="2" charset="-122"/>
                  </a:rPr>
                  <a:t>功效：加强腰部锻炼，提高腰部活动度</a:t>
                </a:r>
                <a:endParaRPr lang="zh-CN" altLang="en-US" sz="900">
                  <a:ea typeface="宋体" panose="02010600030101010101" pitchFamily="2" charset="-122"/>
                </a:endParaRPr>
              </a:p>
            </p:txBody>
          </p:sp>
          <p:sp>
            <p:nvSpPr>
              <p:cNvPr id="40986" name="TextBox 57"/>
              <p:cNvSpPr txBox="1">
                <a:spLocks noChangeArrowheads="1"/>
              </p:cNvSpPr>
              <p:nvPr/>
            </p:nvSpPr>
            <p:spPr bwMode="auto">
              <a:xfrm>
                <a:off x="3962400" y="4648200"/>
                <a:ext cx="2133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ea typeface="宋体" panose="02010600030101010101" pitchFamily="2" charset="-122"/>
                  </a:rPr>
                  <a:t>要领：侧过身，双脚一前一后交替侧行</a:t>
                </a:r>
                <a:endParaRPr lang="zh-CN" altLang="en-US" sz="900">
                  <a:ea typeface="宋体" panose="02010600030101010101" pitchFamily="2" charset="-122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ea typeface="宋体" panose="02010600030101010101" pitchFamily="2" charset="-122"/>
                  </a:rPr>
                  <a:t>功效：加强腰部活动，提高身体协调性</a:t>
                </a:r>
                <a:endParaRPr lang="zh-CN" altLang="en-US" sz="900">
                  <a:ea typeface="宋体" panose="02010600030101010101" pitchFamily="2" charset="-122"/>
                </a:endParaRPr>
              </a:p>
            </p:txBody>
          </p:sp>
          <p:sp>
            <p:nvSpPr>
              <p:cNvPr id="40987" name="TextBox 58"/>
              <p:cNvSpPr txBox="1">
                <a:spLocks noChangeArrowheads="1"/>
              </p:cNvSpPr>
              <p:nvPr/>
            </p:nvSpPr>
            <p:spPr bwMode="auto">
              <a:xfrm>
                <a:off x="6477000" y="4648200"/>
                <a:ext cx="2514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ea typeface="宋体" panose="02010600030101010101" pitchFamily="2" charset="-122"/>
                  </a:rPr>
                  <a:t>要领：迈腿时向同侧扭胯，类似竞走或模特步</a:t>
                </a:r>
                <a:endParaRPr lang="zh-CN" altLang="en-US" sz="900">
                  <a:ea typeface="宋体" panose="02010600030101010101" pitchFamily="2" charset="-122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ea typeface="宋体" panose="02010600030101010101" pitchFamily="2" charset="-122"/>
                  </a:rPr>
                  <a:t>功效：加强髋关节的灵活性锻炼</a:t>
                </a:r>
                <a:endParaRPr lang="zh-CN" altLang="en-US" sz="9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0967" name="组合 64"/>
            <p:cNvGrpSpPr/>
            <p:nvPr/>
          </p:nvGrpSpPr>
          <p:grpSpPr bwMode="auto">
            <a:xfrm>
              <a:off x="609600" y="5105400"/>
              <a:ext cx="8458200" cy="1574632"/>
              <a:chOff x="609600" y="5231778"/>
              <a:chExt cx="8458200" cy="1574632"/>
            </a:xfrm>
          </p:grpSpPr>
          <p:sp>
            <p:nvSpPr>
              <p:cNvPr id="36873" name="TextBox 20"/>
              <p:cNvSpPr txBox="1">
                <a:spLocks noChangeArrowheads="1"/>
              </p:cNvSpPr>
              <p:nvPr/>
            </p:nvSpPr>
            <p:spPr bwMode="auto">
              <a:xfrm>
                <a:off x="609600" y="5561842"/>
                <a:ext cx="1143000" cy="3397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1600" b="1" dirty="0">
                    <a:solidFill>
                      <a:srgbClr val="FF0000"/>
                    </a:solidFill>
                    <a:ea typeface="宋体" panose="02010600030101010101" pitchFamily="2" charset="-122"/>
                  </a:rPr>
                  <a:t>   </a:t>
                </a:r>
                <a:r>
                  <a:rPr lang="zh-CN" altLang="en-US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</a:rPr>
                  <a:t>强腿走</a:t>
                </a:r>
                <a:endParaRPr lang="zh-CN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</a:endParaRPr>
              </a:p>
            </p:txBody>
          </p:sp>
          <p:pic>
            <p:nvPicPr>
              <p:cNvPr id="40969" name="Picture 11" descr="D:\走路动作图(更新)\读动：走路\健身走高清图\主要健身走\4强腿走\1大跨步走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5257800"/>
                <a:ext cx="1620000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70" name="Picture 12" descr="D:\走路动作图(更新)\读动：走路\健身走高清图\主要健身走\4强腿走\2高抬腿走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5257800"/>
                <a:ext cx="1620000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71" name="Picture 13" descr="D:\走路动作图(更新)\读动：走路\健身走高清图\主要健身走\4强腿走\3模拟跳绳走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5231778"/>
                <a:ext cx="1659516" cy="1092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2"/>
              <p:cNvSpPr txBox="1">
                <a:spLocks noChangeArrowheads="1"/>
              </p:cNvSpPr>
              <p:nvPr/>
            </p:nvSpPr>
            <p:spPr>
              <a:xfrm>
                <a:off x="1752600" y="6019031"/>
                <a:ext cx="1524000" cy="300030"/>
              </a:xfrm>
              <a:prstGeom prst="rect">
                <a:avLst/>
              </a:prstGeom>
            </p:spPr>
            <p:txBody>
              <a:bodyPr/>
              <a:lstStyle/>
              <a:p>
                <a:pPr algn="ctr" eaLnBrk="1" hangingPunct="1">
                  <a:lnSpc>
                    <a:spcPts val="24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1400" b="1" kern="0" dirty="0">
                    <a:latin typeface="黑体" panose="02010609060101010101" pitchFamily="49" charset="-122"/>
                    <a:ea typeface="黑体" panose="02010609060101010101" pitchFamily="49" charset="-122"/>
                    <a:cs typeface="+mj-cs"/>
                  </a:rPr>
                  <a:t>大跨步走</a:t>
                </a:r>
                <a:endParaRPr lang="zh-CN" altLang="en-US" sz="1400" b="1" kern="0" dirty="0">
                  <a:latin typeface="+mj-lt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30" name="Rectangle 2"/>
              <p:cNvSpPr txBox="1">
                <a:spLocks noChangeArrowheads="1"/>
              </p:cNvSpPr>
              <p:nvPr/>
            </p:nvSpPr>
            <p:spPr>
              <a:xfrm>
                <a:off x="4267200" y="6019031"/>
                <a:ext cx="1524000" cy="300030"/>
              </a:xfrm>
              <a:prstGeom prst="rect">
                <a:avLst/>
              </a:prstGeom>
            </p:spPr>
            <p:txBody>
              <a:bodyPr/>
              <a:lstStyle/>
              <a:p>
                <a:pPr algn="ctr" eaLnBrk="1" hangingPunct="1">
                  <a:lnSpc>
                    <a:spcPts val="24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1400" b="1" kern="0" dirty="0">
                    <a:latin typeface="黑体" panose="02010609060101010101" pitchFamily="49" charset="-122"/>
                    <a:ea typeface="黑体" panose="02010609060101010101" pitchFamily="49" charset="-122"/>
                    <a:cs typeface="+mj-cs"/>
                  </a:rPr>
                  <a:t>高抬腿走</a:t>
                </a:r>
                <a:endParaRPr lang="zh-CN" altLang="en-US" sz="1400" b="1" kern="0" dirty="0">
                  <a:latin typeface="+mj-lt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31" name="Rectangle 2"/>
              <p:cNvSpPr txBox="1">
                <a:spLocks noChangeArrowheads="1"/>
              </p:cNvSpPr>
              <p:nvPr/>
            </p:nvSpPr>
            <p:spPr>
              <a:xfrm>
                <a:off x="6896100" y="5988869"/>
                <a:ext cx="1524000" cy="300029"/>
              </a:xfrm>
              <a:prstGeom prst="rect">
                <a:avLst/>
              </a:prstGeom>
            </p:spPr>
            <p:txBody>
              <a:bodyPr/>
              <a:lstStyle/>
              <a:p>
                <a:pPr algn="ctr" eaLnBrk="1" hangingPunct="1">
                  <a:lnSpc>
                    <a:spcPts val="24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1400" b="1" kern="0" dirty="0">
                    <a:latin typeface="黑体" panose="02010609060101010101" pitchFamily="49" charset="-122"/>
                    <a:ea typeface="黑体" panose="02010609060101010101" pitchFamily="49" charset="-122"/>
                    <a:cs typeface="+mj-cs"/>
                  </a:rPr>
                  <a:t>模拟跳绳走</a:t>
                </a:r>
                <a:endParaRPr lang="zh-CN" altLang="en-US" sz="1400" b="1" kern="0" dirty="0">
                  <a:latin typeface="+mj-lt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40975" name="TextBox 60"/>
              <p:cNvSpPr txBox="1">
                <a:spLocks noChangeArrowheads="1"/>
              </p:cNvSpPr>
              <p:nvPr/>
            </p:nvSpPr>
            <p:spPr bwMode="auto">
              <a:xfrm>
                <a:off x="1447800" y="6324600"/>
                <a:ext cx="2438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ea typeface="宋体" panose="02010600030101010101" pitchFamily="2" charset="-122"/>
                  </a:rPr>
                  <a:t>要领：交替大幅度摆臂至水平并跨出大步</a:t>
                </a:r>
                <a:endParaRPr lang="zh-CN" altLang="en-US" sz="900">
                  <a:ea typeface="宋体" panose="02010600030101010101" pitchFamily="2" charset="-122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ea typeface="宋体" panose="02010600030101010101" pitchFamily="2" charset="-122"/>
                  </a:rPr>
                  <a:t>功效：强化下肢的力量和柔韧性锻炼</a:t>
                </a:r>
                <a:endParaRPr lang="zh-CN" altLang="en-US" sz="900">
                  <a:ea typeface="宋体" panose="02010600030101010101" pitchFamily="2" charset="-122"/>
                </a:endParaRPr>
              </a:p>
            </p:txBody>
          </p:sp>
          <p:sp>
            <p:nvSpPr>
              <p:cNvPr id="40976" name="TextBox 61"/>
              <p:cNvSpPr txBox="1">
                <a:spLocks noChangeArrowheads="1"/>
              </p:cNvSpPr>
              <p:nvPr/>
            </p:nvSpPr>
            <p:spPr bwMode="auto">
              <a:xfrm>
                <a:off x="3886200" y="6324600"/>
                <a:ext cx="2514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ea typeface="宋体" panose="02010600030101010101" pitchFamily="2" charset="-122"/>
                  </a:rPr>
                  <a:t>要领：大腿交替抬高、抬平向前走</a:t>
                </a:r>
                <a:endParaRPr lang="zh-CN" altLang="en-US" sz="900">
                  <a:ea typeface="宋体" panose="02010600030101010101" pitchFamily="2" charset="-122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ea typeface="宋体" panose="02010600030101010101" pitchFamily="2" charset="-122"/>
                  </a:rPr>
                  <a:t>功效：加强腿部、腰胯部锻炼，提高平衡能力</a:t>
                </a:r>
                <a:endParaRPr lang="zh-CN" altLang="en-US" sz="900">
                  <a:ea typeface="宋体" panose="02010600030101010101" pitchFamily="2" charset="-122"/>
                </a:endParaRPr>
              </a:p>
            </p:txBody>
          </p:sp>
          <p:sp>
            <p:nvSpPr>
              <p:cNvPr id="40977" name="TextBox 63"/>
              <p:cNvSpPr txBox="1">
                <a:spLocks noChangeArrowheads="1"/>
              </p:cNvSpPr>
              <p:nvPr/>
            </p:nvSpPr>
            <p:spPr bwMode="auto">
              <a:xfrm>
                <a:off x="6400800" y="6298579"/>
                <a:ext cx="2667000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ea typeface="宋体" panose="02010600030101010101" pitchFamily="2" charset="-122"/>
                  </a:rPr>
                  <a:t>要领：单脚一左一右斜向前跳跃，双手模拟挥绳</a:t>
                </a:r>
                <a:endParaRPr lang="zh-CN" altLang="en-US" sz="900">
                  <a:ea typeface="宋体" panose="02010600030101010101" pitchFamily="2" charset="-122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900">
                    <a:ea typeface="宋体" panose="02010600030101010101" pitchFamily="2" charset="-122"/>
                  </a:rPr>
                  <a:t>功效：加强心肺功能和小腿的锻炼，加大活动量，增加能耗</a:t>
                </a:r>
                <a:endParaRPr lang="zh-CN" altLang="en-US" sz="900"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50875"/>
            <a:ext cx="3048000" cy="528638"/>
          </a:xfrm>
        </p:spPr>
        <p:txBody>
          <a:bodyPr/>
          <a:lstStyle/>
          <a:p>
            <a:pPr eaLnBrk="1" hangingPunct="1">
              <a:lnSpc>
                <a:spcPts val="2400"/>
              </a:lnSpc>
              <a:defRPr/>
            </a:pPr>
            <a:r>
              <a:rPr lang="zh-CN" altLang="en-US" sz="2400" b="1" noProof="1" smtClean="0">
                <a:solidFill>
                  <a:schemeClr val="accent1">
                    <a:lumMod val="50000"/>
                  </a:schemeClr>
                </a:solidFill>
                <a:ea typeface="黑体" panose="02010609060101010101" pitchFamily="49" charset="-122"/>
              </a:rPr>
              <a:t>倒走</a:t>
            </a:r>
            <a:r>
              <a:rPr lang="zh-CN" altLang="en-US" sz="2400" b="1" noProof="1" smtClean="0">
                <a:solidFill>
                  <a:schemeClr val="accent1">
                    <a:lumMod val="50000"/>
                  </a:schemeClr>
                </a:solidFill>
                <a:ea typeface="黑体" panose="02010609060101010101" pitchFamily="49" charset="-122"/>
              </a:rPr>
              <a:t>的动作</a:t>
            </a:r>
            <a:endParaRPr lang="zh-CN" altLang="en-US" sz="2400" b="1" noProof="1" smtClean="0">
              <a:solidFill>
                <a:schemeClr val="accent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533400" y="4038600"/>
            <a:ext cx="78486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    倒走的基本动作是：</a:t>
            </a:r>
            <a:r>
              <a:rPr lang="zh-CN" altLang="en-US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慢速稳健地向后跨大步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，跨大步拉伸了腘绳肌群，加强了柔韧性，同时，腰背由前倾位向后伸，锻炼了竖脊肌、臀肌等，而双脚在交替向后跨大步时，也要尽力保持和控制身体的平稳性。</a:t>
            </a:r>
            <a:endParaRPr lang="en-US" altLang="zh-CN" sz="1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    以上大踏步倒走动作主要锻炼了</a:t>
            </a:r>
            <a:r>
              <a:rPr lang="zh-CN" altLang="en-US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腿的柔韧性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腰背肌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前庭平衡能力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1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7041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43400" y="6581775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200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sym typeface="+mn-ea"/>
              </a:rPr>
              <a:t>-4-</a:t>
            </a:r>
            <a:endParaRPr lang="zh-CN" altLang="en-US" sz="1200" b="1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240,&quot;width&quot;:10540}"/>
</p:tagLst>
</file>

<file path=ppt/tags/tag2.xml><?xml version="1.0" encoding="utf-8"?>
<p:tagLst xmlns:p="http://schemas.openxmlformats.org/presentationml/2006/main">
  <p:tag name="commondata" val="eyJoZGlkIjoiZmZjOTkwYzkyYjNjN2Q1YWMxZDk0NzczNWI1N2MxMDUifQ==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3300">
                <a:gamma/>
                <a:shade val="46275"/>
                <a:invGamma/>
              </a:srgbClr>
            </a:gs>
            <a:gs pos="50000">
              <a:srgbClr val="FF3300"/>
            </a:gs>
            <a:gs pos="100000">
              <a:srgbClr val="FF3300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3300">
                <a:gamma/>
                <a:shade val="46275"/>
                <a:invGamma/>
              </a:srgbClr>
            </a:gs>
            <a:gs pos="50000">
              <a:srgbClr val="FF3300"/>
            </a:gs>
            <a:gs pos="100000">
              <a:srgbClr val="FF3300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3300">
                <a:gamma/>
                <a:shade val="46275"/>
                <a:invGamma/>
              </a:srgbClr>
            </a:gs>
            <a:gs pos="50000">
              <a:srgbClr val="FF3300"/>
            </a:gs>
            <a:gs pos="100000">
              <a:srgbClr val="FF3300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3300">
                <a:gamma/>
                <a:shade val="46275"/>
                <a:invGamma/>
              </a:srgbClr>
            </a:gs>
            <a:gs pos="50000">
              <a:srgbClr val="FF3300"/>
            </a:gs>
            <a:gs pos="100000">
              <a:srgbClr val="FF3300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2113</Words>
  <Application>WPS 演示</Application>
  <PresentationFormat>全屏显示(4:3)</PresentationFormat>
  <Paragraphs>148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华文隶书</vt:lpstr>
      <vt:lpstr>黑体</vt:lpstr>
      <vt:lpstr>楷体</vt:lpstr>
      <vt:lpstr>楷体_GB2312</vt:lpstr>
      <vt:lpstr>新宋体</vt:lpstr>
      <vt:lpstr>微软雅黑</vt:lpstr>
      <vt:lpstr>Arial Unicode MS</vt:lpstr>
      <vt:lpstr>隶书</vt:lpstr>
      <vt:lpstr>Default Design</vt:lpstr>
      <vt:lpstr>1_Default Design</vt:lpstr>
      <vt:lpstr>PowerPoint 演示文稿</vt:lpstr>
      <vt:lpstr>PowerPoint 演示文稿</vt:lpstr>
      <vt:lpstr> 健身走的作用</vt:lpstr>
      <vt:lpstr>健身走的动作</vt:lpstr>
      <vt:lpstr>PowerPoint 演示文稿</vt:lpstr>
      <vt:lpstr>PowerPoint 演示文稿</vt:lpstr>
      <vt:lpstr>PowerPoint 演示文稿</vt:lpstr>
      <vt:lpstr>PowerPoint 演示文稿</vt:lpstr>
      <vt:lpstr>倒走的动作</vt:lpstr>
      <vt:lpstr>               倒走的研究</vt:lpstr>
      <vt:lpstr>PowerPoint 演示文稿</vt:lpstr>
      <vt:lpstr>PowerPoint 演示文稿</vt:lpstr>
    </vt:vector>
  </TitlesOfParts>
  <Company>SHS,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corporate</dc:creator>
  <cp:lastModifiedBy>Dly_</cp:lastModifiedBy>
  <cp:revision>991</cp:revision>
  <cp:lastPrinted>2001-11-07T14:33:00Z</cp:lastPrinted>
  <dcterms:created xsi:type="dcterms:W3CDTF">2000-01-14T15:25:00Z</dcterms:created>
  <dcterms:modified xsi:type="dcterms:W3CDTF">2024-07-01T02:08:46Z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B75D0954A8464E2B9C9D3A072C4D4043_12</vt:lpwstr>
  </property>
</Properties>
</file>