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3"/>
    <p:sldId id="257" r:id="rId4"/>
    <p:sldId id="259" r:id="rId5"/>
    <p:sldId id="324" r:id="rId6"/>
    <p:sldId id="261" r:id="rId7"/>
    <p:sldId id="260" r:id="rId8"/>
    <p:sldId id="296" r:id="rId9"/>
    <p:sldId id="263" r:id="rId10"/>
    <p:sldId id="264" r:id="rId11"/>
    <p:sldId id="325" r:id="rId12"/>
    <p:sldId id="269" r:id="rId13"/>
    <p:sldId id="271" r:id="rId14"/>
    <p:sldId id="273" r:id="rId15"/>
    <p:sldId id="294" r:id="rId16"/>
    <p:sldId id="295" r:id="rId17"/>
    <p:sldId id="277" r:id="rId18"/>
    <p:sldId id="278" r:id="rId19"/>
    <p:sldId id="291" r:id="rId20"/>
  </p:sldIdLst>
  <p:sldSz cx="9144000" cy="6858000" type="screen4x3"/>
  <p:notesSz cx="6858000" cy="91440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71"/>
    <p:restoredTop sz="95361"/>
  </p:normalViewPr>
  <p:slideViewPr>
    <p:cSldViewPr snapToGrid="0" snapToObjects="1">
      <p:cViewPr varScale="1">
        <p:scale>
          <a:sx n="82" d="100"/>
          <a:sy n="82" d="100"/>
        </p:scale>
        <p:origin x="90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gs" Target="tags/tag13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3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1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  <a:endParaRPr lang="en-US" sz="6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1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  <a:endParaRPr lang="en-US" sz="6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  <a:endParaRPr lang="en-US" sz="6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49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599"/>
            <a:ext cx="978557" cy="5251451"/>
          </a:xfr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7"/>
            <a:ext cx="644750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817478" y="2160589"/>
            <a:ext cx="3138026" cy="3880773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06809" y="2737245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3816288" y="2737245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0346" y="514924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89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2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2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7" y="6041362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4.xml"/><Relationship Id="rId7" Type="http://schemas.openxmlformats.org/officeDocument/2006/relationships/tags" Target="../tags/tag3.xml"/><Relationship Id="rId6" Type="http://schemas.openxmlformats.org/officeDocument/2006/relationships/tags" Target="../tags/tag2.xml"/><Relationship Id="rId5" Type="http://schemas.openxmlformats.org/officeDocument/2006/relationships/tags" Target="../tags/tag1.xml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02005" y="1061085"/>
            <a:ext cx="3543300" cy="1297305"/>
          </a:xfrm>
        </p:spPr>
        <p:txBody>
          <a:bodyPr/>
          <a:lstStyle/>
          <a:p>
            <a:pPr algn="l"/>
            <a:r>
              <a:rPr kumimoji="1" lang="zh-CN" altLang="en-US" sz="60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激活社区</a:t>
            </a:r>
            <a:endParaRPr kumimoji="1" lang="zh-CN" altLang="en-US" sz="60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01860" y="4630672"/>
            <a:ext cx="1912361" cy="1133428"/>
          </a:xfrm>
        </p:spPr>
        <p:txBody>
          <a:bodyPr>
            <a:normAutofit fontScale="92500" lnSpcReduction="20000"/>
          </a:bodyPr>
          <a:lstStyle/>
          <a:p>
            <a:endParaRPr kumimoji="1" lang="en-US" altLang="zh-CN" sz="9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+mj-cs"/>
            </a:endParaRPr>
          </a:p>
          <a:p>
            <a:pPr algn="l"/>
            <a:r>
              <a:rPr kumimoji="1" lang="zh-CN" altLang="en-US" sz="27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陈文宇</a:t>
            </a:r>
            <a:endParaRPr kumimoji="1" lang="en-US" altLang="zh-CN" sz="27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+mj-cs"/>
            </a:endParaRPr>
          </a:p>
          <a:p>
            <a:pPr algn="l"/>
            <a:r>
              <a:rPr kumimoji="1" lang="en-US" altLang="zh-CN" sz="27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2024.7.1</a:t>
            </a:r>
            <a:endParaRPr kumimoji="1" lang="zh-CN" altLang="en-US" sz="27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+mj-cs"/>
            </a:endParaRPr>
          </a:p>
        </p:txBody>
      </p:sp>
      <p:sp>
        <p:nvSpPr>
          <p:cNvPr id="4" name="标题 1"/>
          <p:cNvSpPr txBox="1"/>
          <p:nvPr/>
        </p:nvSpPr>
        <p:spPr>
          <a:xfrm>
            <a:off x="801860" y="2593030"/>
            <a:ext cx="6643967" cy="180255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kumimoji="1" lang="zh-CN" altLang="en-US" sz="60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让运动成为连接居民的纽带</a:t>
            </a:r>
            <a:endParaRPr kumimoji="1" lang="zh-CN" altLang="en-US" sz="6000" dirty="0">
              <a:solidFill>
                <a:schemeClr val="tx1"/>
              </a:solidFill>
              <a:latin typeface="Baoli SC" panose="02010600040101010101" pitchFamily="2" charset="-122"/>
              <a:ea typeface="Baoli SC" panose="02010600040101010101" pitchFamily="2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内容占位符 7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786968" y="225964"/>
            <a:ext cx="4357032" cy="6167748"/>
          </a:xfrm>
          <a:gradFill>
            <a:gsLst>
              <a:gs pos="0">
                <a:schemeClr val="accent1"/>
              </a:gs>
              <a:gs pos="0">
                <a:srgbClr val="ECF7D4"/>
              </a:gs>
              <a:gs pos="0">
                <a:schemeClr val="accent1">
                  <a:lumMod val="5000"/>
                  <a:lumOff val="95000"/>
                  <a:alpha val="48000"/>
                </a:schemeClr>
              </a:gs>
              <a:gs pos="46000">
                <a:schemeClr val="accent1">
                  <a:lumMod val="45000"/>
                  <a:lumOff val="55000"/>
                </a:schemeClr>
              </a:gs>
              <a:gs pos="79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</a:gradFill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2949" y="2254568"/>
            <a:ext cx="4221956" cy="2110264"/>
          </a:xfrm>
        </p:spPr>
        <p:txBody>
          <a:bodyPr>
            <a:noAutofit/>
          </a:bodyPr>
          <a:lstStyle/>
          <a:p>
            <a:r>
              <a:rPr kumimoji="1" lang="zh-CN" altLang="en-US" sz="5400" dirty="0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体育</a:t>
            </a:r>
            <a:br>
              <a:rPr kumimoji="1" lang="zh-CN" altLang="en-US" sz="5400" dirty="0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</a:br>
            <a:r>
              <a:rPr kumimoji="1" lang="zh-CN" altLang="en-US" sz="5400" dirty="0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改变了什么？</a:t>
            </a:r>
            <a:endParaRPr kumimoji="1" lang="zh-CN" altLang="en-US" sz="5400" dirty="0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88644"/>
            <a:ext cx="9144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-371875" y="488644"/>
            <a:ext cx="9887751" cy="299085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endParaRPr kumimoji="1" lang="zh-CN" altLang="en-US" sz="1350" dirty="0"/>
          </a:p>
        </p:txBody>
      </p:sp>
      <p:sp>
        <p:nvSpPr>
          <p:cNvPr id="5" name="文本框 4"/>
          <p:cNvSpPr txBox="1"/>
          <p:nvPr/>
        </p:nvSpPr>
        <p:spPr>
          <a:xfrm>
            <a:off x="394135" y="1204196"/>
            <a:ext cx="8355731" cy="1614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95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促进社区自治</a:t>
            </a:r>
            <a:endParaRPr kumimoji="1" lang="en-US" altLang="zh-CN" sz="495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kumimoji="1" lang="zh-CN" altLang="en-US" sz="495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体育运动成为连接居民的纽带</a:t>
            </a:r>
            <a:endParaRPr kumimoji="1" lang="zh-CN" altLang="en-US" sz="495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95250"/>
            <a:ext cx="9144000" cy="6096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-234043" y="666750"/>
            <a:ext cx="9612086" cy="299085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endParaRPr kumimoji="1" lang="zh-CN" altLang="en-US" sz="1350" dirty="0"/>
          </a:p>
        </p:txBody>
      </p:sp>
      <p:sp>
        <p:nvSpPr>
          <p:cNvPr id="7" name="文本框 6"/>
          <p:cNvSpPr txBox="1"/>
          <p:nvPr/>
        </p:nvSpPr>
        <p:spPr>
          <a:xfrm>
            <a:off x="2789930" y="3179791"/>
            <a:ext cx="3564141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3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</a:t>
            </a:r>
            <a:r>
              <a:rPr lang="zh-CN" altLang="en-US" sz="33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一届小区健康跑</a:t>
            </a:r>
            <a:endParaRPr kumimoji="1" lang="zh-CN" altLang="en-US" sz="33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88870" y="2612708"/>
            <a:ext cx="474345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7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大型活动</a:t>
            </a:r>
            <a:r>
              <a:rPr lang="zh-CN" altLang="en-US" sz="27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（一）</a:t>
            </a:r>
            <a:endParaRPr kumimoji="1" lang="zh-CN" altLang="en-US" sz="27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/>
          <a:srcRect l="12500" r="12500"/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857250"/>
            <a:ext cx="9144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-234043" y="666750"/>
            <a:ext cx="9612086" cy="299085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endParaRPr kumimoji="1" lang="zh-CN" altLang="en-US" sz="1350" dirty="0"/>
          </a:p>
        </p:txBody>
      </p:sp>
      <p:sp>
        <p:nvSpPr>
          <p:cNvPr id="7" name="文本框 6"/>
          <p:cNvSpPr txBox="1"/>
          <p:nvPr/>
        </p:nvSpPr>
        <p:spPr>
          <a:xfrm>
            <a:off x="2812727" y="2283619"/>
            <a:ext cx="3518546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3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</a:t>
            </a:r>
            <a:r>
              <a:rPr lang="zh-CN" altLang="en-US" sz="33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一届儿童运动会</a:t>
            </a:r>
            <a:endParaRPr kumimoji="1" lang="zh-CN" altLang="en-US" sz="33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2200275" y="1719025"/>
            <a:ext cx="474345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7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大型活动</a:t>
            </a:r>
            <a:r>
              <a:rPr lang="zh-CN" altLang="en-US" sz="27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（二）</a:t>
            </a:r>
            <a:endParaRPr kumimoji="1" lang="zh-CN" altLang="en-US" sz="27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00489"/>
            <a:ext cx="9144000" cy="609897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453218"/>
            <a:ext cx="9144000" cy="6856739"/>
          </a:xfrm>
        </p:spPr>
      </p:pic>
      <p:sp>
        <p:nvSpPr>
          <p:cNvPr id="7" name="文本框 6"/>
          <p:cNvSpPr txBox="1"/>
          <p:nvPr/>
        </p:nvSpPr>
        <p:spPr>
          <a:xfrm>
            <a:off x="2236480" y="2238775"/>
            <a:ext cx="46710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3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早餐跑第</a:t>
            </a:r>
            <a:r>
              <a:rPr lang="en-US" altLang="zh-CN" sz="33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100</a:t>
            </a:r>
            <a:r>
              <a:rPr lang="zh-CN" altLang="zh-CN" sz="33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期特别活动 </a:t>
            </a:r>
            <a:endParaRPr kumimoji="1" lang="zh-CN" altLang="en-US" sz="33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2271032" y="1650889"/>
            <a:ext cx="474345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7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大型活动</a:t>
            </a:r>
            <a:r>
              <a:rPr lang="zh-CN" altLang="en-US" sz="27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（三）</a:t>
            </a:r>
            <a:endParaRPr kumimoji="1" lang="zh-CN" altLang="en-US" sz="27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81522" y="1614813"/>
            <a:ext cx="2577364" cy="3425611"/>
          </a:xfr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934" y="1614812"/>
            <a:ext cx="2570993" cy="34256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975" y="1614812"/>
            <a:ext cx="2195644" cy="342561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65300"/>
            <a:ext cx="9144000" cy="61035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96215" y="3715956"/>
            <a:ext cx="6844918" cy="177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6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运动</a:t>
            </a:r>
            <a:endParaRPr kumimoji="1" lang="en-US" altLang="zh-CN" sz="6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kumimoji="1" lang="zh-CN" altLang="en-US" sz="49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让社区更有温度、热度</a:t>
            </a:r>
            <a:endParaRPr kumimoji="1" lang="zh-CN" altLang="en-US" sz="49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86968" y="225964"/>
            <a:ext cx="4357032" cy="6167748"/>
          </a:xfrm>
          <a:gradFill>
            <a:gsLst>
              <a:gs pos="0">
                <a:schemeClr val="accent1"/>
              </a:gs>
              <a:gs pos="0">
                <a:srgbClr val="ECF7D4"/>
              </a:gs>
              <a:gs pos="0">
                <a:schemeClr val="accent1">
                  <a:lumMod val="5000"/>
                  <a:lumOff val="95000"/>
                  <a:alpha val="48000"/>
                </a:schemeClr>
              </a:gs>
              <a:gs pos="46000">
                <a:schemeClr val="accent1">
                  <a:lumMod val="45000"/>
                  <a:lumOff val="55000"/>
                </a:schemeClr>
              </a:gs>
              <a:gs pos="79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</a:gradFill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1743" y="1378344"/>
            <a:ext cx="3128684" cy="990600"/>
          </a:xfrm>
        </p:spPr>
        <p:txBody>
          <a:bodyPr>
            <a:noAutofit/>
          </a:bodyPr>
          <a:lstStyle/>
          <a:p>
            <a:r>
              <a:rPr kumimoji="1" lang="zh-CN" altLang="en-US" sz="5400" dirty="0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我是谁？</a:t>
            </a:r>
            <a:endParaRPr kumimoji="1" lang="zh-CN" altLang="en-US" sz="5400" dirty="0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91794" y="2954510"/>
            <a:ext cx="3984171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zh-CN" sz="30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体育爱好者</a:t>
            </a:r>
            <a:endParaRPr lang="en-US" altLang="zh-CN" sz="30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zh-CN" sz="30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社会体育指导员</a:t>
            </a:r>
            <a:endParaRPr lang="en-US" altLang="zh-CN" sz="30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zh-CN" sz="30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社区健身活动发起人 </a:t>
            </a:r>
            <a:endParaRPr kumimoji="1" lang="zh-CN" altLang="zh-CN" sz="30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9646" y="3663726"/>
            <a:ext cx="524147" cy="627096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124" y="3609593"/>
            <a:ext cx="609600" cy="6096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326" y="1300403"/>
            <a:ext cx="729197" cy="103327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954" y="1403318"/>
            <a:ext cx="827532" cy="827532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1495044" y="1378458"/>
            <a:ext cx="1673352" cy="167335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6" name="椭圆 5"/>
          <p:cNvSpPr/>
          <p:nvPr/>
        </p:nvSpPr>
        <p:spPr>
          <a:xfrm>
            <a:off x="4270248" y="3499866"/>
            <a:ext cx="1673352" cy="167335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7" name="椭圆 6"/>
          <p:cNvSpPr/>
          <p:nvPr/>
        </p:nvSpPr>
        <p:spPr>
          <a:xfrm>
            <a:off x="1495044" y="3499866"/>
            <a:ext cx="1673352" cy="167335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8" name="椭圆 7"/>
          <p:cNvSpPr/>
          <p:nvPr/>
        </p:nvSpPr>
        <p:spPr>
          <a:xfrm>
            <a:off x="4270248" y="1378458"/>
            <a:ext cx="1673352" cy="167335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1917954" y="2458448"/>
            <a:ext cx="11544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326</a:t>
            </a:r>
            <a:r>
              <a:rPr kumimoji="1"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</a:t>
            </a:r>
            <a:endParaRPr kumimoji="1" lang="zh-CN" altLang="en-US"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742326" y="2496598"/>
            <a:ext cx="11544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16</a:t>
            </a:r>
            <a:r>
              <a:rPr kumimoji="1"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</a:t>
            </a:r>
            <a:endParaRPr kumimoji="1" lang="zh-CN" altLang="en-US"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904238" y="4577434"/>
            <a:ext cx="11544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113</a:t>
            </a:r>
            <a:r>
              <a:rPr kumimoji="1"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期</a:t>
            </a:r>
            <a:endParaRPr kumimoji="1" lang="zh-CN" altLang="en-US"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631436" y="4572761"/>
            <a:ext cx="11544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150</a:t>
            </a:r>
            <a:r>
              <a:rPr kumimoji="1"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组</a:t>
            </a:r>
            <a:endParaRPr kumimoji="1" lang="zh-CN" altLang="en-US"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09224" y="2164080"/>
            <a:ext cx="1844993" cy="2943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kumimoji="1"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微信运动群人数</a:t>
            </a:r>
            <a:endParaRPr kumimoji="1" lang="zh-CN" altLang="en-US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192429" y="2202180"/>
            <a:ext cx="1844993" cy="2943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kumimoji="1"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小区内完成首马人数</a:t>
            </a:r>
            <a:endParaRPr kumimoji="1" lang="zh-CN" altLang="en-US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椭圆 18"/>
          <p:cNvSpPr/>
          <p:nvPr>
            <p:custDataLst>
              <p:tags r:id="rId5"/>
            </p:custDataLst>
          </p:nvPr>
        </p:nvSpPr>
        <p:spPr>
          <a:xfrm>
            <a:off x="1376839" y="1300639"/>
            <a:ext cx="527209" cy="52720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350" b="1"/>
              <a:t>1</a:t>
            </a:r>
            <a:endParaRPr kumimoji="1" lang="en-US" altLang="zh-CN" sz="1350" b="1"/>
          </a:p>
        </p:txBody>
      </p:sp>
      <p:sp>
        <p:nvSpPr>
          <p:cNvPr id="20" name="椭圆 19"/>
          <p:cNvSpPr/>
          <p:nvPr>
            <p:custDataLst>
              <p:tags r:id="rId6"/>
            </p:custDataLst>
          </p:nvPr>
        </p:nvSpPr>
        <p:spPr>
          <a:xfrm>
            <a:off x="4104323" y="1300639"/>
            <a:ext cx="527209" cy="52720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350" b="1"/>
              <a:t>2</a:t>
            </a:r>
            <a:endParaRPr kumimoji="1" lang="en-US" altLang="zh-CN" sz="1350" b="1"/>
          </a:p>
        </p:txBody>
      </p:sp>
      <p:sp>
        <p:nvSpPr>
          <p:cNvPr id="25" name="椭圆 24"/>
          <p:cNvSpPr/>
          <p:nvPr>
            <p:custDataLst>
              <p:tags r:id="rId7"/>
            </p:custDataLst>
          </p:nvPr>
        </p:nvSpPr>
        <p:spPr>
          <a:xfrm>
            <a:off x="1376839" y="3429000"/>
            <a:ext cx="527209" cy="52720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350" b="1"/>
              <a:t>3</a:t>
            </a:r>
            <a:endParaRPr kumimoji="1" lang="en-US" altLang="zh-CN" sz="1350" b="1"/>
          </a:p>
        </p:txBody>
      </p:sp>
      <p:sp>
        <p:nvSpPr>
          <p:cNvPr id="26" name="椭圆 25"/>
          <p:cNvSpPr/>
          <p:nvPr>
            <p:custDataLst>
              <p:tags r:id="rId8"/>
            </p:custDataLst>
          </p:nvPr>
        </p:nvSpPr>
        <p:spPr>
          <a:xfrm>
            <a:off x="4104323" y="3429000"/>
            <a:ext cx="527209" cy="52720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350" b="1"/>
              <a:t>4</a:t>
            </a:r>
            <a:endParaRPr kumimoji="1" lang="en-US" altLang="zh-CN" sz="1350" b="1"/>
          </a:p>
        </p:txBody>
      </p:sp>
      <p:sp>
        <p:nvSpPr>
          <p:cNvPr id="27" name="文本框 26"/>
          <p:cNvSpPr txBox="1"/>
          <p:nvPr/>
        </p:nvSpPr>
        <p:spPr>
          <a:xfrm>
            <a:off x="1439704" y="4333399"/>
            <a:ext cx="1893094" cy="2943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kumimoji="1"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组织小区“亲子早餐跑”</a:t>
            </a:r>
            <a:endParaRPr kumimoji="1" lang="zh-CN" altLang="en-US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192429" y="4333399"/>
            <a:ext cx="1893094" cy="2943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kumimoji="1"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参与活动家庭</a:t>
            </a:r>
            <a:endParaRPr kumimoji="1" lang="zh-CN" altLang="en-US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86968" y="225964"/>
            <a:ext cx="4357032" cy="6167748"/>
          </a:xfrm>
          <a:gradFill>
            <a:gsLst>
              <a:gs pos="0">
                <a:schemeClr val="accent1"/>
              </a:gs>
              <a:gs pos="0">
                <a:srgbClr val="ECF7D4"/>
              </a:gs>
              <a:gs pos="0">
                <a:schemeClr val="accent1">
                  <a:lumMod val="5000"/>
                  <a:lumOff val="95000"/>
                  <a:alpha val="48000"/>
                </a:schemeClr>
              </a:gs>
              <a:gs pos="46000">
                <a:schemeClr val="accent1">
                  <a:lumMod val="45000"/>
                  <a:lumOff val="55000"/>
                </a:schemeClr>
              </a:gs>
              <a:gs pos="79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</a:gradFill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8169" y="1309053"/>
            <a:ext cx="3690938" cy="990600"/>
          </a:xfrm>
        </p:spPr>
        <p:txBody>
          <a:bodyPr>
            <a:noAutofit/>
          </a:bodyPr>
          <a:lstStyle/>
          <a:p>
            <a:r>
              <a:rPr kumimoji="1" lang="zh-CN" altLang="en-US" sz="5400" dirty="0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</a:rPr>
              <a:t>我做了什么？</a:t>
            </a:r>
            <a:endParaRPr kumimoji="1" lang="zh-CN" altLang="en-US" sz="5400" dirty="0">
              <a:solidFill>
                <a:schemeClr val="accent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8302" y="3000230"/>
            <a:ext cx="3984171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pitchFamily="2" charset="2"/>
              <a:buNone/>
            </a:pPr>
            <a:r>
              <a:rPr lang="en-US" altLang="zh-CN" sz="30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lang="zh-CN" altLang="en-US" sz="30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组建</a:t>
            </a:r>
            <a:r>
              <a:rPr lang="zh-CN" altLang="zh-CN" sz="30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群众自发性健身组织（社区跑团）</a:t>
            </a:r>
            <a:endParaRPr kumimoji="1" lang="zh-CN" altLang="zh-CN" sz="30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1961" y="865505"/>
            <a:ext cx="2887325" cy="51435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034790" y="2296160"/>
            <a:ext cx="3120866" cy="2611755"/>
            <a:chOff x="8472" y="3004"/>
            <a:chExt cx="6553" cy="5484"/>
          </a:xfrm>
        </p:grpSpPr>
        <p:sp>
          <p:nvSpPr>
            <p:cNvPr id="8" name="流程图: 联系 7"/>
            <p:cNvSpPr/>
            <p:nvPr/>
          </p:nvSpPr>
          <p:spPr>
            <a:xfrm>
              <a:off x="9541" y="3004"/>
              <a:ext cx="5484" cy="5484"/>
            </a:xfrm>
            <a:prstGeom prst="flowChartConnector">
              <a:avLst/>
            </a:prstGeom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8472" y="4473"/>
              <a:ext cx="6257" cy="2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zh-CN" altLang="en-US" sz="33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孤单的</a:t>
              </a:r>
              <a:endParaRPr kumimoji="1" lang="en-US" altLang="zh-CN" sz="33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r"/>
              <a:r>
                <a:rPr kumimoji="1" lang="zh-CN" altLang="en-US" sz="33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小区绕圈跑</a:t>
              </a:r>
              <a:endParaRPr kumimoji="1" lang="zh-CN" altLang="en-US" sz="33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0291" y="4683"/>
              <a:ext cx="1262" cy="709"/>
              <a:chOff x="9600" y="4400"/>
              <a:chExt cx="3465" cy="1458"/>
            </a:xfrm>
          </p:grpSpPr>
          <p:sp>
            <p:nvSpPr>
              <p:cNvPr id="2" name="燕尾形 1"/>
              <p:cNvSpPr/>
              <p:nvPr/>
            </p:nvSpPr>
            <p:spPr>
              <a:xfrm flipH="1">
                <a:off x="9600" y="4400"/>
                <a:ext cx="1417" cy="1458"/>
              </a:xfrm>
              <a:prstGeom prst="chevr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</a:bodyPr>
              <a:lstStyle/>
              <a:p>
                <a:pPr algn="ctr"/>
                <a:endParaRPr lang="zh-CN" altLang="en-US" sz="135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" name="燕尾形 2"/>
              <p:cNvSpPr/>
              <p:nvPr/>
            </p:nvSpPr>
            <p:spPr>
              <a:xfrm flipH="1">
                <a:off x="10608" y="4400"/>
                <a:ext cx="1417" cy="1458"/>
              </a:xfrm>
              <a:prstGeom prst="chevr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</a:bodyPr>
              <a:lstStyle/>
              <a:p>
                <a:pPr algn="ctr"/>
                <a:endParaRPr lang="zh-CN" altLang="en-US" sz="135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7" name="燕尾形 6"/>
              <p:cNvSpPr/>
              <p:nvPr/>
            </p:nvSpPr>
            <p:spPr>
              <a:xfrm flipH="1">
                <a:off x="11648" y="4400"/>
                <a:ext cx="1417" cy="1458"/>
              </a:xfrm>
              <a:prstGeom prst="chevr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</a:bodyPr>
              <a:lstStyle/>
              <a:p>
                <a:pPr algn="ctr"/>
                <a:endParaRPr lang="zh-CN" altLang="en-US" sz="135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2171" y="1894523"/>
            <a:ext cx="3910489" cy="37947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8159" y="1401604"/>
            <a:ext cx="6447473" cy="670084"/>
          </a:xfrm>
        </p:spPr>
        <p:txBody>
          <a:bodyPr>
            <a:normAutofit/>
          </a:bodyPr>
          <a:lstStyle/>
          <a:p>
            <a:r>
              <a:rPr kumimoji="1" lang="zh-CN" altLang="en-US" sz="33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小区常住居民分布</a:t>
            </a:r>
            <a:endParaRPr kumimoji="1" lang="zh-CN" altLang="en-US" sz="33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56323" y="3371374"/>
            <a:ext cx="1507808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5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19-59</a:t>
            </a:r>
            <a:r>
              <a:rPr kumimoji="1" lang="zh-CN" altLang="en-US" sz="15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岁</a:t>
            </a:r>
            <a:endParaRPr kumimoji="1" lang="en-US" altLang="zh-CN" sz="1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kumimoji="1" lang="zh-CN" altLang="en-US" sz="15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中青年群体</a:t>
            </a:r>
            <a:endParaRPr kumimoji="1" lang="zh-CN" altLang="en-US" sz="1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751070" y="1946434"/>
            <a:ext cx="1543526" cy="7677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buClrTx/>
              <a:buSzTx/>
              <a:buFontTx/>
            </a:pPr>
            <a:r>
              <a:rPr kumimoji="1" lang="en-US" altLang="zh-CN" sz="15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18岁以下</a:t>
            </a:r>
            <a:endParaRPr kumimoji="1" lang="en-US" altLang="zh-CN" sz="1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kumimoji="1" lang="en-US" altLang="zh-CN" sz="15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青少年</a:t>
            </a:r>
            <a:endParaRPr kumimoji="1" lang="en-US" altLang="zh-CN" sz="1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634038" y="3810000"/>
            <a:ext cx="1239679" cy="6105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buClrTx/>
              <a:buSzTx/>
              <a:buFontTx/>
            </a:pPr>
            <a:r>
              <a:rPr kumimoji="1" lang="en-US" altLang="zh-CN" sz="15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60岁以上</a:t>
            </a:r>
            <a:endParaRPr kumimoji="1" lang="en-US" altLang="zh-CN" sz="1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kumimoji="1" lang="en-US" altLang="zh-CN" sz="15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老年人</a:t>
            </a:r>
            <a:endParaRPr kumimoji="1" lang="en-US" altLang="zh-CN" sz="1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t="28669" b="32188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" name="文本框 5"/>
          <p:cNvSpPr txBox="1"/>
          <p:nvPr/>
        </p:nvSpPr>
        <p:spPr>
          <a:xfrm>
            <a:off x="1605915" y="1776245"/>
            <a:ext cx="593217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405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如何把中青年群体</a:t>
            </a:r>
            <a:endParaRPr lang="en-US" altLang="zh-CN" sz="405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ctr"/>
            <a:r>
              <a:rPr lang="zh-CN" altLang="zh-CN" sz="405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从家庭中释放出来？</a:t>
            </a:r>
            <a:r>
              <a:rPr lang="zh-CN" altLang="zh-CN" sz="405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kumimoji="1" lang="zh-CN" altLang="en-US" sz="405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3316" y="857250"/>
            <a:ext cx="2877737" cy="5143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886486" y="2701878"/>
            <a:ext cx="507492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500" dirty="0">
                <a:latin typeface="Baoli SC" panose="02010600040101010101" pitchFamily="2" charset="-122"/>
                <a:ea typeface="Baoli SC" panose="02010600040101010101" pitchFamily="2" charset="-122"/>
              </a:rPr>
              <a:t>运动群</a:t>
            </a:r>
            <a:endParaRPr kumimoji="1" lang="en-US" altLang="zh-CN" sz="4500" dirty="0">
              <a:latin typeface="Baoli SC" panose="02010600040101010101" pitchFamily="2" charset="-122"/>
              <a:ea typeface="Baoli SC" panose="02010600040101010101" pitchFamily="2" charset="-122"/>
            </a:endParaRPr>
          </a:p>
          <a:p>
            <a:r>
              <a:rPr kumimoji="1" lang="zh-CN" altLang="en-US" sz="4500" dirty="0">
                <a:latin typeface="Baoli SC" panose="02010600040101010101" pitchFamily="2" charset="-122"/>
                <a:ea typeface="Baoli SC" panose="02010600040101010101" pitchFamily="2" charset="-122"/>
              </a:rPr>
              <a:t>开群了！</a:t>
            </a:r>
            <a:endParaRPr kumimoji="1" lang="zh-CN" altLang="en-US" sz="4500" dirty="0">
              <a:latin typeface="Baoli SC" panose="02010600040101010101" pitchFamily="2" charset="-122"/>
              <a:ea typeface="Baoli SC" panose="0201060004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543901" y="2287905"/>
            <a:ext cx="2611755" cy="2611755"/>
            <a:chOff x="9541" y="3004"/>
            <a:chExt cx="5484" cy="5484"/>
          </a:xfrm>
        </p:grpSpPr>
        <p:sp>
          <p:nvSpPr>
            <p:cNvPr id="8" name="流程图: 联系 7"/>
            <p:cNvSpPr/>
            <p:nvPr>
              <p:custDataLst>
                <p:tags r:id="rId2"/>
              </p:custDataLst>
            </p:nvPr>
          </p:nvSpPr>
          <p:spPr>
            <a:xfrm>
              <a:off x="9541" y="3004"/>
              <a:ext cx="5484" cy="5484"/>
            </a:xfrm>
            <a:prstGeom prst="flowChartConnector">
              <a:avLst/>
            </a:prstGeom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" name="文本框 1"/>
            <p:cNvSpPr txBox="1"/>
            <p:nvPr>
              <p:custDataLst>
                <p:tags r:id="rId3"/>
              </p:custDataLst>
            </p:nvPr>
          </p:nvSpPr>
          <p:spPr>
            <a:xfrm>
              <a:off x="10241" y="4473"/>
              <a:ext cx="4488" cy="2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zh-CN" altLang="en-US" sz="33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运动群</a:t>
              </a:r>
              <a:endParaRPr kumimoji="1" lang="zh-CN" altLang="en-US" sz="33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r"/>
              <a:r>
                <a:rPr kumimoji="1" lang="zh-CN" altLang="en-US" sz="33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开群了！</a:t>
              </a:r>
              <a:endParaRPr kumimoji="1" lang="zh-CN" altLang="en-US" sz="33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0291" y="4683"/>
              <a:ext cx="1262" cy="709"/>
              <a:chOff x="9600" y="4400"/>
              <a:chExt cx="3465" cy="1458"/>
            </a:xfrm>
          </p:grpSpPr>
          <p:sp>
            <p:nvSpPr>
              <p:cNvPr id="3" name="燕尾形 2"/>
              <p:cNvSpPr/>
              <p:nvPr>
                <p:custDataLst>
                  <p:tags r:id="rId4"/>
                </p:custDataLst>
              </p:nvPr>
            </p:nvSpPr>
            <p:spPr>
              <a:xfrm flipH="1">
                <a:off x="9600" y="4400"/>
                <a:ext cx="1417" cy="1458"/>
              </a:xfrm>
              <a:prstGeom prst="chevr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</a:bodyPr>
              <a:lstStyle/>
              <a:p>
                <a:pPr algn="ctr"/>
                <a:endParaRPr lang="zh-CN" altLang="en-US" sz="135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7" name="燕尾形 6"/>
              <p:cNvSpPr/>
              <p:nvPr>
                <p:custDataLst>
                  <p:tags r:id="rId5"/>
                </p:custDataLst>
              </p:nvPr>
            </p:nvSpPr>
            <p:spPr>
              <a:xfrm flipH="1">
                <a:off x="10608" y="4400"/>
                <a:ext cx="1417" cy="1458"/>
              </a:xfrm>
              <a:prstGeom prst="chevr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</a:bodyPr>
              <a:lstStyle/>
              <a:p>
                <a:pPr algn="ctr"/>
                <a:endParaRPr lang="zh-CN" altLang="en-US" sz="135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0" name="燕尾形 9"/>
              <p:cNvSpPr/>
              <p:nvPr>
                <p:custDataLst>
                  <p:tags r:id="rId6"/>
                </p:custDataLst>
              </p:nvPr>
            </p:nvSpPr>
            <p:spPr>
              <a:xfrm flipH="1">
                <a:off x="11648" y="4400"/>
                <a:ext cx="1417" cy="1458"/>
              </a:xfrm>
              <a:prstGeom prst="chevr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</a:bodyPr>
              <a:lstStyle/>
              <a:p>
                <a:pPr algn="ctr"/>
                <a:endParaRPr lang="zh-CN" altLang="en-US" sz="135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794" y="1398270"/>
            <a:ext cx="2762250" cy="207168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94" y="3550308"/>
            <a:ext cx="2762250" cy="207168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933" y="1400175"/>
            <a:ext cx="5629275" cy="4221956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COMMONDATA" val="eyJoZGlkIjoiZThiODc5OTEzNmU0MWU5NDMxMTdkYTM2ZjFiYWQwNTcifQ=="/>
  <p:tag name="commondata" val="eyJoZGlkIjoiZmZjOTkwYzkyYjNjN2Q1YWMxZDk0NzczNWI1N2MxMDUifQ==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平面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平面</Template>
  <TotalTime>0</TotalTime>
  <Words>296</Words>
  <Application>WPS 演示</Application>
  <PresentationFormat>宽屏</PresentationFormat>
  <Paragraphs>84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2" baseType="lpstr">
      <vt:lpstr>Arial</vt:lpstr>
      <vt:lpstr>宋体</vt:lpstr>
      <vt:lpstr>Wingdings</vt:lpstr>
      <vt:lpstr>Wingdings 3</vt:lpstr>
      <vt:lpstr>Arial</vt:lpstr>
      <vt:lpstr>黑体</vt:lpstr>
      <vt:lpstr>Baoli SC</vt:lpstr>
      <vt:lpstr>微软雅黑</vt:lpstr>
      <vt:lpstr>Arial Unicode MS</vt:lpstr>
      <vt:lpstr>方正姚体</vt:lpstr>
      <vt:lpstr>Trebuchet MS</vt:lpstr>
      <vt:lpstr>华文新魏</vt:lpstr>
      <vt:lpstr>Calibri</vt:lpstr>
      <vt:lpstr>平面</vt:lpstr>
      <vt:lpstr>激活社区</vt:lpstr>
      <vt:lpstr>我是谁？</vt:lpstr>
      <vt:lpstr>PowerPoint 演示文稿</vt:lpstr>
      <vt:lpstr>我做了什么？</vt:lpstr>
      <vt:lpstr>PowerPoint 演示文稿</vt:lpstr>
      <vt:lpstr>小区常住居民分布</vt:lpstr>
      <vt:lpstr>PowerPoint 演示文稿</vt:lpstr>
      <vt:lpstr>PowerPoint 演示文稿</vt:lpstr>
      <vt:lpstr>PowerPoint 演示文稿</vt:lpstr>
      <vt:lpstr>体育 改变了什么？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运动如何激活社区</dc:title>
  <dc:creator>Microsoft Office User</dc:creator>
  <cp:lastModifiedBy>Dly_</cp:lastModifiedBy>
  <cp:revision>61</cp:revision>
  <cp:lastPrinted>2024-06-27T04:36:00Z</cp:lastPrinted>
  <dcterms:created xsi:type="dcterms:W3CDTF">2023-12-05T12:12:00Z</dcterms:created>
  <dcterms:modified xsi:type="dcterms:W3CDTF">2024-07-01T07:54:41Z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CCA55ECFC3004AB5AE091F43953BA58B_12</vt:lpwstr>
  </property>
  <property fmtid="{D5CDD505-2E9C-101B-9397-08002B2CF9AE}" pid="3" name="KSOProductBuildVer">
    <vt:lpwstr>2052-12.1.0.17133</vt:lpwstr>
  </property>
</Properties>
</file>